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  <p:sldMasterId id="2147483725" r:id="rId2"/>
    <p:sldMasterId id="2147483738" r:id="rId3"/>
    <p:sldMasterId id="2147483763" r:id="rId4"/>
    <p:sldMasterId id="2147483811" r:id="rId5"/>
  </p:sldMasterIdLst>
  <p:notesMasterIdLst>
    <p:notesMasterId r:id="rId25"/>
  </p:notesMasterIdLst>
  <p:sldIdLst>
    <p:sldId id="287" r:id="rId6"/>
    <p:sldId id="351" r:id="rId7"/>
    <p:sldId id="1798" r:id="rId8"/>
    <p:sldId id="1753" r:id="rId9"/>
    <p:sldId id="1754" r:id="rId10"/>
    <p:sldId id="352" r:id="rId11"/>
    <p:sldId id="1793" r:id="rId12"/>
    <p:sldId id="1794" r:id="rId13"/>
    <p:sldId id="1785" r:id="rId14"/>
    <p:sldId id="1791" r:id="rId15"/>
    <p:sldId id="1792" r:id="rId16"/>
    <p:sldId id="349" r:id="rId17"/>
    <p:sldId id="350" r:id="rId18"/>
    <p:sldId id="1771" r:id="rId19"/>
    <p:sldId id="1801" r:id="rId20"/>
    <p:sldId id="1797" r:id="rId21"/>
    <p:sldId id="1796" r:id="rId22"/>
    <p:sldId id="1795" r:id="rId23"/>
    <p:sldId id="179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99" autoAdjust="0"/>
    <p:restoredTop sz="81212" autoAdjust="0"/>
  </p:normalViewPr>
  <p:slideViewPr>
    <p:cSldViewPr snapToGrid="0">
      <p:cViewPr varScale="1">
        <p:scale>
          <a:sx n="66" d="100"/>
          <a:sy n="66" d="100"/>
        </p:scale>
        <p:origin x="266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/>
          <a:lstStyle/>
          <a:p>
            <a:pPr lvl="0"/>
            <a:endParaRPr lang="en-US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0.220416"/>
          <c:y val="6.46259E-2"/>
          <c:w val="0.55127449758164804"/>
          <c:h val="0.528883175317370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</c:strRef>
          </c:tx>
          <c:spPr>
            <a:solidFill>
              <a:srgbClr val="00AE9E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rgbClr val="1F6FB8">
                      <a:tint val="100000"/>
                      <a:shade val="100000"/>
                      <a:satMod val="129999"/>
                    </a:srgbClr>
                  </a:gs>
                  <a:gs pos="100000">
                    <a:srgbClr val="1F6FB8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F6FB8">
                    <a:shade val="95000"/>
                    <a:satMod val="104999"/>
                  </a:srgbClr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F3B-42CA-AF80-5EE041AB6208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rgbClr val="1F6FB8">
                      <a:tint val="100000"/>
                      <a:shade val="100000"/>
                      <a:satMod val="129999"/>
                    </a:srgbClr>
                  </a:gs>
                  <a:gs pos="100000">
                    <a:srgbClr val="1F6FB8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F6FB8">
                    <a:shade val="95000"/>
                    <a:satMod val="104999"/>
                  </a:srgbClr>
                </a:solidFill>
                <a:prstDash val="solid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F3B-42CA-AF80-5EE041AB6208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4F3B-42CA-AF80-5EE041AB6208}"/>
              </c:ext>
            </c:extLst>
          </c:dPt>
          <c:dPt>
            <c:idx val="3"/>
            <c:invertIfNegative val="0"/>
            <c:bubble3D val="0"/>
            <c:spPr>
              <a:solidFill>
                <a:srgbClr val="FF000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4F3B-42CA-AF80-5EE041AB6208}"/>
              </c:ext>
            </c:extLst>
          </c:dPt>
          <c:dPt>
            <c:idx val="4"/>
            <c:invertIfNegative val="0"/>
            <c:bubble3D val="0"/>
            <c:spPr>
              <a:solidFill>
                <a:srgbClr val="FF000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4F3B-42CA-AF80-5EE041AB6208}"/>
              </c:ext>
            </c:extLst>
          </c:dPt>
          <c:cat>
            <c:strRef>
              <c:f>Sheet1!$B$1:$F$1</c:f>
              <c:strCache>
                <c:ptCount val="5"/>
                <c:pt idx="0">
                  <c:v>コーディング</c:v>
                </c:pt>
                <c:pt idx="1">
                  <c:v>ブレインストーミング </c:v>
                </c:pt>
                <c:pt idx="2">
                  <c:v>管理業務</c:v>
                </c:pt>
                <c:pt idx="3">
                  <c:v>環境管理</c:v>
                </c:pt>
                <c:pt idx="4">
                  <c:v>待機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12.65</c:v>
                </c:pt>
                <c:pt idx="1">
                  <c:v>8.1999999999999993</c:v>
                </c:pt>
                <c:pt idx="2">
                  <c:v>8.6999999999999993</c:v>
                </c:pt>
                <c:pt idx="3">
                  <c:v>3.19</c:v>
                </c:pt>
                <c:pt idx="4">
                  <c:v>6.6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F3B-42CA-AF80-5EE041AB62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108494984"/>
        <c:axId val="-2125488344"/>
      </c:barChart>
      <c:catAx>
        <c:axId val="-2108494984"/>
        <c:scaling>
          <c:orientation val="maxMin"/>
        </c:scaling>
        <c:delete val="1"/>
        <c:axPos val="l"/>
        <c:numFmt formatCode="General" sourceLinked="0"/>
        <c:majorTickMark val="none"/>
        <c:minorTickMark val="none"/>
        <c:tickLblPos val="nextTo"/>
        <c:crossAx val="-2125488344"/>
        <c:crosses val="autoZero"/>
        <c:auto val="1"/>
        <c:lblAlgn val="ctr"/>
        <c:lblOffset val="100"/>
        <c:noMultiLvlLbl val="1"/>
      </c:catAx>
      <c:valAx>
        <c:axId val="-2125488344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FF0000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1800" b="0" i="0" u="none" strike="noStrike">
                <a:solidFill>
                  <a:srgbClr val="D9D9D9"/>
                </a:solidFill>
                <a:effectLst/>
                <a:latin typeface="Helvetica Light"/>
              </a:defRPr>
            </a:pPr>
            <a:endParaRPr lang="en-US"/>
          </a:p>
        </c:txPr>
        <c:crossAx val="-2108494984"/>
        <c:crosses val="autoZero"/>
        <c:crossBetween val="between"/>
        <c:majorUnit val="3.25"/>
        <c:minorUnit val="1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8F9A8-C822-4C25-BEF3-15EB85870EEF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BF94B-7D89-4CB9-906B-ED632D60F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57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BF94B-7D89-4CB9-906B-ED632D60F3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42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92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BF94B-7D89-4CB9-906B-ED632D60F3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30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BF94B-7D89-4CB9-906B-ED632D60F3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93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BF94B-7D89-4CB9-906B-ED632D60F3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99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BF94B-7D89-4CB9-906B-ED632D60F3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44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BF94B-7D89-4CB9-906B-ED632D60F3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89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BF94B-7D89-4CB9-906B-ED632D60F3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68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11404601" y="6695325"/>
            <a:ext cx="711199" cy="169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" smtClean="0"/>
              <a:pPr>
                <a:buSzPct val="25000"/>
              </a:pPr>
              <a:t>‹#›</a:t>
            </a:fld>
            <a:endParaRPr lang="en"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187449" y="1750543"/>
            <a:ext cx="5845600" cy="13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609585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121917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828754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2438339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1187450" y="3511178"/>
            <a:ext cx="8064399" cy="4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609585" marR="0" indent="0" algn="ctr" rtl="0">
              <a:spcBef>
                <a:spcPts val="64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1219170" marR="0" indent="0" algn="ctr" rtl="0">
              <a:spcBef>
                <a:spcPts val="533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828754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2438339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3047924" marR="0" indent="0" algn="ctr" rtl="0">
              <a:spcBef>
                <a:spcPts val="533"/>
              </a:spcBef>
              <a:buClr>
                <a:srgbClr val="ACACAC"/>
              </a:buClr>
              <a:buFont typeface="Arial"/>
              <a:buNone/>
              <a:defRPr/>
            </a:lvl6pPr>
            <a:lvl7pPr marL="3657509" marR="0" indent="0" algn="ctr" rtl="0">
              <a:spcBef>
                <a:spcPts val="533"/>
              </a:spcBef>
              <a:buClr>
                <a:srgbClr val="ACACAC"/>
              </a:buClr>
              <a:buFont typeface="Arial"/>
              <a:buNone/>
              <a:defRPr/>
            </a:lvl7pPr>
            <a:lvl8pPr marL="4267093" marR="0" indent="0" algn="ctr" rtl="0">
              <a:spcBef>
                <a:spcPts val="533"/>
              </a:spcBef>
              <a:buClr>
                <a:srgbClr val="ACACAC"/>
              </a:buClr>
              <a:buFont typeface="Arial"/>
              <a:buNone/>
              <a:defRPr/>
            </a:lvl8pPr>
            <a:lvl9pPr marL="4876678" marR="0" indent="0" algn="ctr" rtl="0">
              <a:spcBef>
                <a:spcPts val="533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2"/>
          </p:nvPr>
        </p:nvSpPr>
        <p:spPr>
          <a:xfrm>
            <a:off x="1211443" y="4946802"/>
            <a:ext cx="6702000" cy="36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386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609585" algn="l" rtl="0">
              <a:spcBef>
                <a:spcPts val="0"/>
              </a:spcBef>
              <a:spcAft>
                <a:spcPts val="0"/>
              </a:spcAft>
              <a:defRPr/>
            </a:lvl6pPr>
            <a:lvl7pPr marL="1219170" algn="l" rtl="0">
              <a:spcBef>
                <a:spcPts val="0"/>
              </a:spcBef>
              <a:spcAft>
                <a:spcPts val="0"/>
              </a:spcAft>
              <a:defRPr/>
            </a:lvl7pPr>
            <a:lvl8pPr marL="1828754" algn="l" rtl="0">
              <a:spcBef>
                <a:spcPts val="0"/>
              </a:spcBef>
              <a:spcAft>
                <a:spcPts val="0"/>
              </a:spcAft>
              <a:defRPr/>
            </a:lvl8pPr>
            <a:lvl9pPr marL="2438339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6184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and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609585" algn="l" rtl="0">
              <a:spcBef>
                <a:spcPts val="0"/>
              </a:spcBef>
              <a:spcAft>
                <a:spcPts val="0"/>
              </a:spcAft>
              <a:defRPr/>
            </a:lvl6pPr>
            <a:lvl7pPr marL="1219170" algn="l" rtl="0">
              <a:spcBef>
                <a:spcPts val="0"/>
              </a:spcBef>
              <a:spcAft>
                <a:spcPts val="0"/>
              </a:spcAft>
              <a:defRPr/>
            </a:lvl7pPr>
            <a:lvl8pPr marL="1828754" algn="l" rtl="0">
              <a:spcBef>
                <a:spcPts val="0"/>
              </a:spcBef>
              <a:spcAft>
                <a:spcPts val="0"/>
              </a:spcAft>
              <a:defRPr/>
            </a:lvl8pPr>
            <a:lvl9pPr marL="2438339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756365" y="1268269"/>
            <a:ext cx="10826000" cy="3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609585" indent="0" rtl="0">
              <a:spcBef>
                <a:spcPts val="0"/>
              </a:spcBef>
              <a:buNone/>
              <a:defRPr/>
            </a:lvl2pPr>
            <a:lvl3pPr marL="1219170" indent="0" rtl="0">
              <a:spcBef>
                <a:spcPts val="0"/>
              </a:spcBef>
              <a:buNone/>
              <a:defRPr/>
            </a:lvl3pPr>
            <a:lvl4pPr marL="1828754" indent="0" rtl="0">
              <a:spcBef>
                <a:spcPts val="0"/>
              </a:spcBef>
              <a:buNone/>
              <a:defRPr/>
            </a:lvl4pPr>
            <a:lvl5pPr marL="2438339" indent="0" rtl="0">
              <a:spcBef>
                <a:spcPts val="0"/>
              </a:spcBef>
              <a:buNone/>
              <a:defRPr/>
            </a:lvl5pPr>
            <a:lvl6pPr marL="3047924" indent="0" rtl="0">
              <a:spcBef>
                <a:spcPts val="0"/>
              </a:spcBef>
              <a:buFont typeface="Arial"/>
              <a:buNone/>
              <a:defRPr/>
            </a:lvl6pPr>
            <a:lvl7pPr marL="3657509" indent="0" rtl="0">
              <a:spcBef>
                <a:spcPts val="0"/>
              </a:spcBef>
              <a:buFont typeface="Arial"/>
              <a:buNone/>
              <a:defRPr/>
            </a:lvl7pPr>
            <a:lvl8pPr marL="4267093" indent="0" rtl="0">
              <a:spcBef>
                <a:spcPts val="0"/>
              </a:spcBef>
              <a:buFont typeface="Arial"/>
              <a:buNone/>
              <a:defRPr/>
            </a:lvl8pPr>
            <a:lvl9pPr marL="487667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1853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SzPct val="100000"/>
              <a:defRPr sz="6400"/>
            </a:lvl1pPr>
            <a:lvl2pPr algn="ctr" rtl="0">
              <a:spcBef>
                <a:spcPts val="0"/>
              </a:spcBef>
              <a:buSzPct val="100000"/>
              <a:defRPr sz="6400"/>
            </a:lvl2pPr>
            <a:lvl3pPr algn="ctr" rtl="0">
              <a:spcBef>
                <a:spcPts val="0"/>
              </a:spcBef>
              <a:buSzPct val="100000"/>
              <a:defRPr sz="6400"/>
            </a:lvl3pPr>
            <a:lvl4pPr algn="ctr" rtl="0">
              <a:spcBef>
                <a:spcPts val="0"/>
              </a:spcBef>
              <a:buSzPct val="100000"/>
              <a:defRPr sz="6400"/>
            </a:lvl4pPr>
            <a:lvl5pPr algn="ctr" rtl="0">
              <a:spcBef>
                <a:spcPts val="0"/>
              </a:spcBef>
              <a:buSzPct val="100000"/>
              <a:defRPr sz="6400"/>
            </a:lvl5pPr>
            <a:lvl6pPr algn="ctr" rtl="0">
              <a:spcBef>
                <a:spcPts val="0"/>
              </a:spcBef>
              <a:buSzPct val="100000"/>
              <a:defRPr sz="6400"/>
            </a:lvl6pPr>
            <a:lvl7pPr algn="ctr" rtl="0">
              <a:spcBef>
                <a:spcPts val="0"/>
              </a:spcBef>
              <a:buSzPct val="100000"/>
              <a:defRPr sz="6400"/>
            </a:lvl7pPr>
            <a:lvl8pPr algn="ctr" rtl="0">
              <a:spcBef>
                <a:spcPts val="0"/>
              </a:spcBef>
              <a:buSzPct val="100000"/>
              <a:defRPr sz="6400"/>
            </a:lvl8pPr>
            <a:lvl9pPr algn="ctr" rtl="0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ubTitle" idx="1"/>
          </p:nvPr>
        </p:nvSpPr>
        <p:spPr>
          <a:xfrm>
            <a:off x="914400" y="3786738"/>
            <a:ext cx="10363200" cy="10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rtl="0"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2204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488951" y="433918"/>
            <a:ext cx="11214101" cy="6096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67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11404600" y="6695327"/>
            <a:ext cx="711200" cy="169335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0974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0" y="199892"/>
            <a:ext cx="11729237" cy="632593"/>
          </a:xfrm>
          <a:prstGeom prst="rect">
            <a:avLst/>
          </a:prstGeom>
        </p:spPr>
        <p:txBody>
          <a:bodyPr/>
          <a:lstStyle>
            <a:lvl1pPr algn="l">
              <a:defRPr sz="3733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9" y="6481951"/>
            <a:ext cx="49778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52400" y="832485"/>
            <a:ext cx="11728451" cy="38475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777660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5978770" y="0"/>
            <a:ext cx="6213231" cy="68580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554" y="6472121"/>
            <a:ext cx="949415" cy="231648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9" y="6481951"/>
            <a:ext cx="49778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15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9" y="6481951"/>
            <a:ext cx="49778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51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6172200"/>
            <a:ext cx="12192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11404601" y="6695017"/>
            <a:ext cx="711199" cy="165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1067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" sz="1067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488949" y="6690783"/>
            <a:ext cx="30332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685" y="6284383"/>
            <a:ext cx="1276399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7696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88949" y="1047750"/>
            <a:ext cx="11214099" cy="4616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667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indent="0" rtl="0">
              <a:spcBef>
                <a:spcPts val="0"/>
              </a:spcBef>
              <a:buNone/>
              <a:defRPr sz="2667" b="1"/>
            </a:lvl2pPr>
            <a:lvl3pPr marL="1219170" indent="0" rtl="0">
              <a:spcBef>
                <a:spcPts val="0"/>
              </a:spcBef>
              <a:buNone/>
              <a:defRPr sz="2400" b="1"/>
            </a:lvl3pPr>
            <a:lvl4pPr marL="1828754" indent="0" rtl="0">
              <a:spcBef>
                <a:spcPts val="0"/>
              </a:spcBef>
              <a:buNone/>
              <a:defRPr sz="2133" b="1"/>
            </a:lvl4pPr>
            <a:lvl5pPr marL="2438339" indent="0" rtl="0">
              <a:spcBef>
                <a:spcPts val="0"/>
              </a:spcBef>
              <a:buNone/>
              <a:defRPr sz="2133" b="1"/>
            </a:lvl5pPr>
            <a:lvl6pPr marL="3047924" indent="0" rtl="0">
              <a:spcBef>
                <a:spcPts val="0"/>
              </a:spcBef>
              <a:buFont typeface="Arial"/>
              <a:buNone/>
              <a:defRPr sz="2133" b="1"/>
            </a:lvl6pPr>
            <a:lvl7pPr marL="3657509" indent="0" rtl="0">
              <a:spcBef>
                <a:spcPts val="0"/>
              </a:spcBef>
              <a:buFont typeface="Arial"/>
              <a:buNone/>
              <a:defRPr sz="2133" b="1"/>
            </a:lvl7pPr>
            <a:lvl8pPr marL="4267093" indent="0" rtl="0">
              <a:spcBef>
                <a:spcPts val="0"/>
              </a:spcBef>
              <a:buFont typeface="Arial"/>
              <a:buNone/>
              <a:defRPr sz="2133" b="1"/>
            </a:lvl8pPr>
            <a:lvl9pPr marL="4876678" indent="0" rtl="0">
              <a:spcBef>
                <a:spcPts val="0"/>
              </a:spcBef>
              <a:buFont typeface="Arial"/>
              <a:buNone/>
              <a:defRPr sz="2133" b="1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88949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4267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4660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88949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88951" y="1432983"/>
            <a:ext cx="11214099" cy="45106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6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rtl="0">
              <a:spcBef>
                <a:spcPts val="4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rtl="0">
              <a:spcBef>
                <a:spcPts val="4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2211862" indent="-281510" rtl="0">
              <a:spcBef>
                <a:spcPts val="4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rtl="0">
              <a:spcBef>
                <a:spcPts val="4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748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88950" y="433916"/>
            <a:ext cx="11213999" cy="6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88951" y="1432983"/>
            <a:ext cx="11213999" cy="451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6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4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4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2211861" indent="-281509" rtl="0">
              <a:spcBef>
                <a:spcPts val="4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4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762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322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29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5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04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36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97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402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4308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2" orient="horz" pos="7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90536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600200"/>
            <a:ext cx="5410200" cy="4351339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8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612900"/>
            <a:ext cx="5410200" cy="4351339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8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00049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8" name="Shape 28"/>
          <p:cNvSpPr txBox="1"/>
          <p:nvPr/>
        </p:nvSpPr>
        <p:spPr>
          <a:xfrm>
            <a:off x="2269067" y="4125385"/>
            <a:ext cx="7585999" cy="594799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C3A"/>
              </a:buClr>
              <a:buSzPct val="25000"/>
              <a:buFont typeface="Arial"/>
              <a:buNone/>
            </a:pPr>
            <a:r>
              <a:rPr lang="en" sz="3000" b="0" i="0" u="none" strike="noStrike" cap="none" baseline="0">
                <a:solidFill>
                  <a:srgbClr val="F27C3A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BUILT FOR THE </a:t>
            </a:r>
            <a:r>
              <a:rPr lang="en" sz="3000" b="0" i="0" u="none" strike="noStrike" cap="none" baseline="0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SPEED OF BUSINESS</a:t>
            </a:r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 r="5547"/>
          <a:stretch/>
        </p:blipFill>
        <p:spPr>
          <a:xfrm>
            <a:off x="2631018" y="2211918"/>
            <a:ext cx="6919199" cy="1680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3023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92301"/>
            <a:ext cx="54102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8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905001"/>
            <a:ext cx="54102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8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97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2057401"/>
            <a:ext cx="35814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133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5300" y="2057401"/>
            <a:ext cx="35814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133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7200" y="1295400"/>
            <a:ext cx="35814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8229600" y="2057401"/>
            <a:ext cx="35814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133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02956" y="1295400"/>
            <a:ext cx="35814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6662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7362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266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372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76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739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212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12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ave bkg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669" y="914400"/>
            <a:ext cx="12190476" cy="5193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4127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6172200"/>
            <a:ext cx="12192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2" name="Shape 32"/>
          <p:cNvSpPr txBox="1"/>
          <p:nvPr/>
        </p:nvSpPr>
        <p:spPr>
          <a:xfrm flipH="1">
            <a:off x="11404601" y="6695017"/>
            <a:ext cx="711199" cy="165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1067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" sz="1067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3" name="Shape 33"/>
          <p:cNvSpPr txBox="1"/>
          <p:nvPr/>
        </p:nvSpPr>
        <p:spPr>
          <a:xfrm>
            <a:off x="488949" y="6690783"/>
            <a:ext cx="30332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685" y="6284383"/>
            <a:ext cx="1276399" cy="2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ctrTitle"/>
          </p:nvPr>
        </p:nvSpPr>
        <p:spPr>
          <a:xfrm>
            <a:off x="1187449" y="1750543"/>
            <a:ext cx="5845600" cy="13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609585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121917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828754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2438339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ubTitle" idx="1"/>
          </p:nvPr>
        </p:nvSpPr>
        <p:spPr>
          <a:xfrm>
            <a:off x="1187450" y="3511178"/>
            <a:ext cx="8064399" cy="4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609585" marR="0" indent="0" algn="ctr" rtl="0">
              <a:spcBef>
                <a:spcPts val="64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1219170" marR="0" indent="0" algn="ctr" rtl="0">
              <a:spcBef>
                <a:spcPts val="533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828754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2438339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3047924" marR="0" indent="0" algn="ctr" rtl="0">
              <a:spcBef>
                <a:spcPts val="533"/>
              </a:spcBef>
              <a:buClr>
                <a:srgbClr val="ACACAC"/>
              </a:buClr>
              <a:buFont typeface="Arial"/>
              <a:buNone/>
              <a:defRPr/>
            </a:lvl6pPr>
            <a:lvl7pPr marL="3657509" marR="0" indent="0" algn="ctr" rtl="0">
              <a:spcBef>
                <a:spcPts val="533"/>
              </a:spcBef>
              <a:buClr>
                <a:srgbClr val="ACACAC"/>
              </a:buClr>
              <a:buFont typeface="Arial"/>
              <a:buNone/>
              <a:defRPr/>
            </a:lvl7pPr>
            <a:lvl8pPr marL="4267093" marR="0" indent="0" algn="ctr" rtl="0">
              <a:spcBef>
                <a:spcPts val="533"/>
              </a:spcBef>
              <a:buClr>
                <a:srgbClr val="ACACAC"/>
              </a:buClr>
              <a:buFont typeface="Arial"/>
              <a:buNone/>
              <a:defRPr/>
            </a:lvl8pPr>
            <a:lvl9pPr marL="4876678" marR="0" indent="0" algn="ctr" rtl="0">
              <a:spcBef>
                <a:spcPts val="533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1211443" y="4946802"/>
            <a:ext cx="6702000" cy="36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47862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398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858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03" y="5834017"/>
            <a:ext cx="2170176" cy="3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507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03" y="5834017"/>
            <a:ext cx="2170176" cy="3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656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03" y="5834017"/>
            <a:ext cx="2170176" cy="3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195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03" y="5834017"/>
            <a:ext cx="2170176" cy="3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436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03" y="5834017"/>
            <a:ext cx="2170176" cy="3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925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9837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256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093009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0" y="6172200"/>
            <a:ext cx="12192000" cy="5144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1" name="Shape 41"/>
          <p:cNvSpPr txBox="1"/>
          <p:nvPr/>
        </p:nvSpPr>
        <p:spPr>
          <a:xfrm flipH="1">
            <a:off x="11404601" y="6695017"/>
            <a:ext cx="711199" cy="165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1067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" sz="1067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2" name="Shape 42"/>
          <p:cNvSpPr txBox="1"/>
          <p:nvPr/>
        </p:nvSpPr>
        <p:spPr>
          <a:xfrm>
            <a:off x="488949" y="6690783"/>
            <a:ext cx="30332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43" name="Shape 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685" y="6284383"/>
            <a:ext cx="1276399" cy="2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>
            <a:spLocks noGrp="1"/>
          </p:cNvSpPr>
          <p:nvPr>
            <p:ph type="ctrTitle"/>
          </p:nvPr>
        </p:nvSpPr>
        <p:spPr>
          <a:xfrm>
            <a:off x="1356783" y="2319907"/>
            <a:ext cx="8064399" cy="82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609585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121917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828754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2438339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368071" y="3262836"/>
            <a:ext cx="8064399" cy="75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600"/>
              </a:spcBef>
              <a:buClr>
                <a:srgbClr val="1C7B70"/>
              </a:buClr>
              <a:buFont typeface="Arial"/>
              <a:buNone/>
              <a:defRPr/>
            </a:lvl1pPr>
            <a:lvl2pPr rtl="0">
              <a:spcBef>
                <a:spcPts val="400"/>
              </a:spcBef>
              <a:buClr>
                <a:srgbClr val="1C7B70"/>
              </a:buClr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75826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78093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600200"/>
            <a:ext cx="5410200" cy="4351339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8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612900"/>
            <a:ext cx="5410200" cy="4351339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8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7848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892301"/>
            <a:ext cx="54102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8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905001"/>
            <a:ext cx="54102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8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67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73098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1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2057401"/>
            <a:ext cx="35814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133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5300" y="2057401"/>
            <a:ext cx="35814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133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72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8229600" y="2057401"/>
            <a:ext cx="3581400" cy="40767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2133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02956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1294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1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6260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792" y="6451386"/>
            <a:ext cx="902208" cy="1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27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792" y="6451386"/>
            <a:ext cx="902208" cy="1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575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792" y="6451386"/>
            <a:ext cx="902208" cy="1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72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792" y="6451386"/>
            <a:ext cx="902208" cy="1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404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792" y="6451386"/>
            <a:ext cx="902208" cy="1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3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88950" y="1047749"/>
            <a:ext cx="11213999" cy="46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609585" indent="0" rtl="0">
              <a:spcBef>
                <a:spcPts val="0"/>
              </a:spcBef>
              <a:buNone/>
              <a:defRPr/>
            </a:lvl2pPr>
            <a:lvl3pPr marL="1219170" indent="0" rtl="0">
              <a:spcBef>
                <a:spcPts val="0"/>
              </a:spcBef>
              <a:buNone/>
              <a:defRPr/>
            </a:lvl3pPr>
            <a:lvl4pPr marL="1828754" indent="0" rtl="0">
              <a:spcBef>
                <a:spcPts val="0"/>
              </a:spcBef>
              <a:buNone/>
              <a:defRPr/>
            </a:lvl4pPr>
            <a:lvl5pPr marL="2438339" indent="0" rtl="0">
              <a:spcBef>
                <a:spcPts val="0"/>
              </a:spcBef>
              <a:buNone/>
              <a:defRPr/>
            </a:lvl5pPr>
            <a:lvl6pPr marL="3047924" indent="0" rtl="0">
              <a:spcBef>
                <a:spcPts val="0"/>
              </a:spcBef>
              <a:buFont typeface="Arial"/>
              <a:buNone/>
              <a:defRPr/>
            </a:lvl6pPr>
            <a:lvl7pPr marL="3657509" indent="0" rtl="0">
              <a:spcBef>
                <a:spcPts val="0"/>
              </a:spcBef>
              <a:buFont typeface="Arial"/>
              <a:buNone/>
              <a:defRPr/>
            </a:lvl7pPr>
            <a:lvl8pPr marL="4267093" indent="0" rtl="0">
              <a:spcBef>
                <a:spcPts val="0"/>
              </a:spcBef>
              <a:buFont typeface="Arial"/>
              <a:buNone/>
              <a:defRPr/>
            </a:lvl8pPr>
            <a:lvl9pPr marL="487667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88950" y="433916"/>
            <a:ext cx="11213999" cy="6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488953" y="1892299"/>
            <a:ext cx="11213999" cy="405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6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4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4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2211861" indent="-281509" rtl="0">
              <a:spcBef>
                <a:spcPts val="4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4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73262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792" y="6451386"/>
            <a:ext cx="902208" cy="1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947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792" y="6451386"/>
            <a:ext cx="902208" cy="1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9586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792" y="6451386"/>
            <a:ext cx="902208" cy="1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9695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94" y="3063240"/>
            <a:ext cx="4106415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617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94" y="3063240"/>
            <a:ext cx="4106415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3754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251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03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28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06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552449"/>
            <a:ext cx="9982200" cy="199439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743200"/>
            <a:ext cx="9982200" cy="165576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67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68" y="5831699"/>
            <a:ext cx="3608832" cy="46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1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Sub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88950" y="1047749"/>
            <a:ext cx="11213999" cy="46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609585" indent="0" rtl="0">
              <a:spcBef>
                <a:spcPts val="0"/>
              </a:spcBef>
              <a:buNone/>
              <a:defRPr/>
            </a:lvl2pPr>
            <a:lvl3pPr marL="1219170" indent="0" rtl="0">
              <a:spcBef>
                <a:spcPts val="0"/>
              </a:spcBef>
              <a:buNone/>
              <a:defRPr/>
            </a:lvl3pPr>
            <a:lvl4pPr marL="1828754" indent="0" rtl="0">
              <a:spcBef>
                <a:spcPts val="0"/>
              </a:spcBef>
              <a:buNone/>
              <a:defRPr/>
            </a:lvl4pPr>
            <a:lvl5pPr marL="2438339" indent="0" rtl="0">
              <a:spcBef>
                <a:spcPts val="0"/>
              </a:spcBef>
              <a:buNone/>
              <a:defRPr/>
            </a:lvl5pPr>
            <a:lvl6pPr marL="3047924" indent="0" rtl="0">
              <a:spcBef>
                <a:spcPts val="0"/>
              </a:spcBef>
              <a:buFont typeface="Arial"/>
              <a:buNone/>
              <a:defRPr/>
            </a:lvl6pPr>
            <a:lvl7pPr marL="3657509" indent="0" rtl="0">
              <a:spcBef>
                <a:spcPts val="0"/>
              </a:spcBef>
              <a:buFont typeface="Arial"/>
              <a:buNone/>
              <a:defRPr/>
            </a:lvl7pPr>
            <a:lvl8pPr marL="4267093" indent="0" rtl="0">
              <a:spcBef>
                <a:spcPts val="0"/>
              </a:spcBef>
              <a:buFont typeface="Arial"/>
              <a:buNone/>
              <a:defRPr/>
            </a:lvl8pPr>
            <a:lvl9pPr marL="487667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88950" y="433916"/>
            <a:ext cx="11213999" cy="6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671420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50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63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0622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11430000" cy="287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81000" y="1600200"/>
            <a:ext cx="11430000" cy="4419600"/>
          </a:xfrm>
          <a:prstGeom prst="rect">
            <a:avLst/>
          </a:prstGeom>
        </p:spPr>
        <p:txBody>
          <a:bodyPr lIns="0" tIns="0" rIns="0" bIns="0"/>
          <a:lstStyle>
            <a:lvl1pPr marL="228594" indent="-228594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66773" indent="-152396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160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2057349" indent="-228594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7369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810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6400800" y="1600200"/>
            <a:ext cx="5410200" cy="4419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1656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5410200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4157" y="1295400"/>
            <a:ext cx="5436844" cy="381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667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3810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6400800" y="1905000"/>
            <a:ext cx="5410200" cy="411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400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67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1782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49" y="304800"/>
            <a:ext cx="11436351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3733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3810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053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229600" y="1295400"/>
            <a:ext cx="3581400" cy="6858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3810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43053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8229600" y="2057400"/>
            <a:ext cx="3581400" cy="39624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defRPr sz="2133">
                <a:solidFill>
                  <a:schemeClr val="bg2"/>
                </a:solidFill>
              </a:defRPr>
            </a:lvl1pPr>
            <a:lvl2pPr marL="685783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600">
                <a:solidFill>
                  <a:schemeClr val="bg2"/>
                </a:solidFill>
              </a:defRPr>
            </a:lvl2pPr>
            <a:lvl3pPr marL="1142971" indent="-228594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3pPr>
            <a:lvl4pPr marL="1600160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4pPr>
            <a:lvl5pPr marL="2057349" indent="-228594">
              <a:buClr>
                <a:srgbClr val="808080"/>
              </a:buClr>
              <a:buFont typeface="Arial" panose="020B0604020202020204" pitchFamily="34" charset="0"/>
              <a:buChar char="–"/>
              <a:defRPr sz="18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5911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71182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954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29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8878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313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7691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9844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2431804"/>
            <a:ext cx="10515600" cy="1994392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72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80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024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5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83" y="6451744"/>
            <a:ext cx="1438648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28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4224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47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6172200"/>
            <a:ext cx="12192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11404601" y="6695017"/>
            <a:ext cx="711199" cy="165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1067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" sz="1067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488949" y="6690783"/>
            <a:ext cx="30332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685" y="6284383"/>
            <a:ext cx="1276399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5744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image" Target="../media/image17.png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image" Target="../media/image22.png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2A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/>
        </p:nvSpPr>
        <p:spPr>
          <a:xfrm>
            <a:off x="0" y="6172200"/>
            <a:ext cx="12192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Shape 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589685" y="6284383"/>
            <a:ext cx="1276399" cy="2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/>
        </p:nvSpPr>
        <p:spPr>
          <a:xfrm flipH="1">
            <a:off x="11404601" y="6695017"/>
            <a:ext cx="711199" cy="165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1067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" sz="1067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" name="Shape 8"/>
          <p:cNvSpPr txBox="1"/>
          <p:nvPr/>
        </p:nvSpPr>
        <p:spPr>
          <a:xfrm>
            <a:off x="488949" y="6690783"/>
            <a:ext cx="3033200" cy="123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2015 Pivotal. All rights reserved.</a:t>
            </a: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5CF1C67D-DDAA-4A25-AFA9-1A154DA9F2C6}"/>
              </a:ext>
            </a:extLst>
          </p:cNvPr>
          <p:cNvSpPr txBox="1"/>
          <p:nvPr userDrawn="1"/>
        </p:nvSpPr>
        <p:spPr>
          <a:xfrm>
            <a:off x="0" y="66640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38945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373" y="6473435"/>
            <a:ext cx="975360" cy="228397"/>
          </a:xfrm>
          <a:prstGeom prst="rect">
            <a:avLst/>
          </a:prstGeom>
        </p:spPr>
      </p:pic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A2969102-E8F3-482F-A690-E89FEB72E7D0}"/>
              </a:ext>
            </a:extLst>
          </p:cNvPr>
          <p:cNvSpPr txBox="1"/>
          <p:nvPr userDrawn="1"/>
        </p:nvSpPr>
        <p:spPr>
          <a:xfrm>
            <a:off x="0" y="66640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9200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31" r:id="rId4"/>
    <p:sldLayoutId id="2147483732" r:id="rId5"/>
    <p:sldLayoutId id="2147483733" r:id="rId6"/>
  </p:sldLayoutIdLst>
  <p:hf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9"/>
          <p:cNvSpPr txBox="1"/>
          <p:nvPr userDrawn="1"/>
        </p:nvSpPr>
        <p:spPr>
          <a:xfrm>
            <a:off x="369116" y="6678018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 err="1">
              <a:solidFill>
                <a:schemeClr val="tx2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16"/>
          <p:cNvSpPr txBox="1"/>
          <p:nvPr userDrawn="1"/>
        </p:nvSpPr>
        <p:spPr>
          <a:xfrm>
            <a:off x="524067" y="6678018"/>
            <a:ext cx="230832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00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rPr>
              <a:t>of 16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4" cstate="screen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10" name="fl"/>
          <p:cNvSpPr txBox="1"/>
          <p:nvPr userDrawn="1"/>
        </p:nvSpPr>
        <p:spPr>
          <a:xfrm>
            <a:off x="1" y="6494272"/>
            <a:ext cx="65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marL="0" marR="0" indent="0" defTabSz="914400" eaLnBrk="1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 sz="600" b="0" i="0" u="none" baseline="0">
                <a:solidFill>
                  <a:srgbClr val="7F7F7F"/>
                </a:solidFill>
                <a:latin typeface="+mn-lt"/>
              </a:defRPr>
            </a:lvl1pPr>
          </a:lstStyle>
          <a:p>
            <a:pPr lvl="0"/>
            <a:endParaRPr lang="en-US" sz="800" b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8A46695E-DF01-424B-AA96-7E45CE41651F}"/>
              </a:ext>
            </a:extLst>
          </p:cNvPr>
          <p:cNvSpPr txBox="1"/>
          <p:nvPr userDrawn="1"/>
        </p:nvSpPr>
        <p:spPr>
          <a:xfrm>
            <a:off x="0" y="66640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61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" descr="                              Dell - Internal Use - Confidential&#10;"/>
          <p:cNvSpPr txBox="1"/>
          <p:nvPr userDrawn="1"/>
        </p:nvSpPr>
        <p:spPr>
          <a:xfrm>
            <a:off x="768351" y="6676992"/>
            <a:ext cx="1205458" cy="1108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1219170" rtl="0" eaLnBrk="1" fontAlgn="base" latinLnBrk="0" hangingPunct="1">
              <a:lnSpc>
                <a:spcPct val="90000"/>
              </a:lnSpc>
              <a:spcBef>
                <a:spcPts val="133"/>
              </a:spcBef>
              <a:spcAft>
                <a:spcPts val="133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u="none" baseline="0" dirty="0">
                <a:solidFill>
                  <a:srgbClr val="808080"/>
                </a:solidFill>
                <a:latin typeface="Arial" panose="020B0604020202020204" pitchFamily="34" charset="0"/>
              </a:rPr>
              <a:t>© Copyright 2018 Dell Inc.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68047" y="6676992"/>
            <a:ext cx="125034" cy="11080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00" b="0" kern="1200" smtClean="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00" b="0" kern="1200" dirty="0" err="1">
              <a:solidFill>
                <a:srgbClr val="80808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431" y="6451499"/>
            <a:ext cx="902208" cy="160392"/>
          </a:xfrm>
          <a:prstGeom prst="rect">
            <a:avLst/>
          </a:prstGeom>
        </p:spPr>
      </p:pic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1BD111D5-F031-4FA1-89F7-5EAF2E55E6EE}"/>
              </a:ext>
            </a:extLst>
          </p:cNvPr>
          <p:cNvSpPr txBox="1"/>
          <p:nvPr userDrawn="1"/>
        </p:nvSpPr>
        <p:spPr>
          <a:xfrm>
            <a:off x="0" y="66640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70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  <p:sldLayoutId id="2147483782" r:id="rId19"/>
    <p:sldLayoutId id="2147483783" r:id="rId20"/>
    <p:sldLayoutId id="2147483784" r:id="rId21"/>
    <p:sldLayoutId id="2147483785" r:id="rId22"/>
    <p:sldLayoutId id="2147483786" r:id="rId2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D7CD9F7F-0B44-4B8B-B34A-55864D3CD072}"/>
              </a:ext>
            </a:extLst>
          </p:cNvPr>
          <p:cNvSpPr txBox="1"/>
          <p:nvPr userDrawn="1"/>
        </p:nvSpPr>
        <p:spPr>
          <a:xfrm>
            <a:off x="0" y="66640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566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  <p:sldLayoutId id="2147483828" r:id="rId17"/>
    <p:sldLayoutId id="2147483829" r:id="rId18"/>
    <p:sldLayoutId id="2147483830" r:id="rId19"/>
    <p:sldLayoutId id="2147483831" r:id="rId20"/>
    <p:sldLayoutId id="2147483832" r:id="rId21"/>
    <p:sldLayoutId id="2147483833" r:id="rId22"/>
    <p:sldLayoutId id="2147483834" r:id="rId2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emf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29.tif"/><Relationship Id="rId21" Type="http://schemas.openxmlformats.org/officeDocument/2006/relationships/image" Target="../media/image56.jpg"/><Relationship Id="rId7" Type="http://schemas.microsoft.com/office/2007/relationships/hdphoto" Target="../media/hdphoto2.wdp"/><Relationship Id="rId12" Type="http://schemas.openxmlformats.org/officeDocument/2006/relationships/image" Target="../media/image47.emf"/><Relationship Id="rId17" Type="http://schemas.openxmlformats.org/officeDocument/2006/relationships/image" Target="../media/image52.emf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1.emf"/><Relationship Id="rId20" Type="http://schemas.openxmlformats.org/officeDocument/2006/relationships/image" Target="../media/image55.jp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0.png"/><Relationship Id="rId11" Type="http://schemas.openxmlformats.org/officeDocument/2006/relationships/image" Target="../media/image46.emf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5" Type="http://schemas.microsoft.com/office/2007/relationships/hdphoto" Target="../media/hdphoto1.wdp"/><Relationship Id="rId15" Type="http://schemas.openxmlformats.org/officeDocument/2006/relationships/image" Target="../media/image50.emf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45.jp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6.png"/><Relationship Id="rId9" Type="http://schemas.openxmlformats.org/officeDocument/2006/relationships/image" Target="../media/image44.emf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8" Type="http://schemas.openxmlformats.org/officeDocument/2006/relationships/image" Target="../media/image4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29.tif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0.png"/><Relationship Id="rId11" Type="http://schemas.openxmlformats.org/officeDocument/2006/relationships/image" Target="../media/image86.emf"/><Relationship Id="rId5" Type="http://schemas.microsoft.com/office/2007/relationships/hdphoto" Target="../media/hdphoto1.wdp"/><Relationship Id="rId10" Type="http://schemas.openxmlformats.org/officeDocument/2006/relationships/image" Target="../media/image85.emf"/><Relationship Id="rId4" Type="http://schemas.openxmlformats.org/officeDocument/2006/relationships/image" Target="../media/image6.png"/><Relationship Id="rId9" Type="http://schemas.openxmlformats.org/officeDocument/2006/relationships/image" Target="../media/image8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72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7.em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72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6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29.tif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72.xml"/><Relationship Id="rId6" Type="http://schemas.microsoft.com/office/2007/relationships/hdphoto" Target="../media/hdphoto2.wdp"/><Relationship Id="rId11" Type="http://schemas.openxmlformats.org/officeDocument/2006/relationships/image" Target="../media/image92.png"/><Relationship Id="rId5" Type="http://schemas.openxmlformats.org/officeDocument/2006/relationships/image" Target="../media/image30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microsoft.com/office/2007/relationships/hdphoto" Target="../media/hdphoto1.wdp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microsoft.com/office/2007/relationships/hdphoto" Target="../media/hdphoto1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6.png"/><Relationship Id="rId5" Type="http://schemas.openxmlformats.org/officeDocument/2006/relationships/hyperlink" Target="https://medium.com/road-less-ventured/why-an-honduran-bridge-is-a-perfect-metaphor-for-disruption-2a2d7c910535" TargetMode="External"/><Relationship Id="rId4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tif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3.jpe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6.png"/><Relationship Id="rId7" Type="http://schemas.openxmlformats.org/officeDocument/2006/relationships/image" Target="../media/image36.emf"/><Relationship Id="rId12" Type="http://schemas.openxmlformats.org/officeDocument/2006/relationships/image" Target="../media/image41.em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72.xml"/><Relationship Id="rId6" Type="http://schemas.microsoft.com/office/2007/relationships/hdphoto" Target="../media/hdphoto2.wdp"/><Relationship Id="rId11" Type="http://schemas.openxmlformats.org/officeDocument/2006/relationships/image" Target="../media/image40.emf"/><Relationship Id="rId5" Type="http://schemas.openxmlformats.org/officeDocument/2006/relationships/image" Target="../media/image30.png"/><Relationship Id="rId10" Type="http://schemas.openxmlformats.org/officeDocument/2006/relationships/image" Target="../media/image39.emf"/><Relationship Id="rId4" Type="http://schemas.microsoft.com/office/2007/relationships/hdphoto" Target="../media/hdphoto1.wdp"/><Relationship Id="rId9" Type="http://schemas.openxmlformats.org/officeDocument/2006/relationships/image" Target="../media/image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hart" Target="../charts/chart1.xml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72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0.png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6EB358E-912C-4BF3-AB08-DE249519B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212" y="717444"/>
            <a:ext cx="9982200" cy="1551194"/>
          </a:xfrm>
        </p:spPr>
        <p:txBody>
          <a:bodyPr/>
          <a:lstStyle/>
          <a:p>
            <a:r>
              <a:rPr lang="en-US" sz="4000" b="1" spc="-133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Powering Digital Transformation</a:t>
            </a:r>
            <a:br>
              <a:rPr lang="en-US" b="1" spc="-133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</a:b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8691B19-7C7C-41ED-BBA2-5CA575CC4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614" y="1527672"/>
            <a:ext cx="11355729" cy="816202"/>
          </a:xfrm>
        </p:spPr>
        <p:txBody>
          <a:bodyPr/>
          <a:lstStyle/>
          <a:p>
            <a:r>
              <a:rPr lang="en-US" sz="3330" b="1" spc="-133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 Platform Acceleration Labs</a:t>
            </a:r>
          </a:p>
          <a:p>
            <a:endParaRPr lang="en-US" sz="3330" b="1" spc="-133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r>
              <a:rPr lang="en-US" sz="3330" b="1" spc="-133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 E&amp;Y, Bangalore</a:t>
            </a:r>
          </a:p>
          <a:p>
            <a:endParaRPr lang="en-US" sz="3330" b="1" spc="-133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r>
              <a:rPr lang="en-US" sz="3330" b="1" spc="-133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 27</a:t>
            </a:r>
            <a:r>
              <a:rPr lang="en-US" sz="3330" b="1" spc="-133" baseline="3000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th</a:t>
            </a:r>
            <a:r>
              <a:rPr lang="en-US" sz="3330" b="1" spc="-133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 </a:t>
            </a:r>
            <a:r>
              <a:rPr lang="en-US" sz="3330" b="1" spc="-133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July,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430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11267"/>
            <a:ext cx="12192000" cy="6868329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6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" y="6299480"/>
            <a:ext cx="798680" cy="18702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4FF1B981-1297-4602-BFB6-F9866E390B45}"/>
              </a:ext>
            </a:extLst>
          </p:cNvPr>
          <p:cNvSpPr txBox="1">
            <a:spLocks/>
          </p:cNvSpPr>
          <p:nvPr/>
        </p:nvSpPr>
        <p:spPr>
          <a:xfrm>
            <a:off x="487679" y="205159"/>
            <a:ext cx="11406444" cy="590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4267" dirty="0">
                <a:solidFill>
                  <a:schemeClr val="tx2">
                    <a:lumMod val="95000"/>
                  </a:schemeClr>
                </a:solidFill>
                <a:latin typeface="Arial"/>
                <a:cs typeface="Arial"/>
              </a:rPr>
              <a:t>Helping You Modernize Efficiently at Scale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4B4C6D-1B70-4384-9E07-38901883E4A7}"/>
              </a:ext>
            </a:extLst>
          </p:cNvPr>
          <p:cNvGrpSpPr/>
          <p:nvPr/>
        </p:nvGrpSpPr>
        <p:grpSpPr>
          <a:xfrm>
            <a:off x="321289" y="842381"/>
            <a:ext cx="9636471" cy="4789585"/>
            <a:chOff x="240966" y="837017"/>
            <a:chExt cx="7613549" cy="399330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880D00-030F-4AC3-A88E-F5A16E573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65420" y="1149055"/>
              <a:ext cx="3187700" cy="203788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0C1B1C-F4C2-4CC3-8CE9-9418183DB6E0}"/>
                </a:ext>
              </a:extLst>
            </p:cNvPr>
            <p:cNvSpPr txBox="1"/>
            <p:nvPr/>
          </p:nvSpPr>
          <p:spPr>
            <a:xfrm>
              <a:off x="1400306" y="2578854"/>
              <a:ext cx="1083106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1600" b="1" dirty="0">
                  <a:solidFill>
                    <a:srgbClr val="008774"/>
                  </a:solidFill>
                  <a:latin typeface="Arial"/>
                </a:rPr>
                <a:t>Services</a:t>
              </a:r>
            </a:p>
            <a:p>
              <a:pPr defTabSz="609585"/>
              <a:r>
                <a:rPr lang="en-US" sz="1600" b="1" dirty="0">
                  <a:solidFill>
                    <a:srgbClr val="008774"/>
                  </a:solidFill>
                  <a:latin typeface="Arial"/>
                </a:rPr>
                <a:t>Marketplace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EE3A3-B6A7-4CC9-9493-E67A84CA79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1824" y="2598586"/>
              <a:ext cx="425786" cy="394930"/>
            </a:xfrm>
            <a:prstGeom prst="ellipse">
              <a:avLst/>
            </a:prstGeom>
            <a:solidFill>
              <a:srgbClr val="D3EAE6"/>
            </a:solidFill>
            <a:ln w="12700" cmpd="sng">
              <a:solidFill>
                <a:srgbClr val="58C6B8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609585"/>
              <a:r>
                <a:rPr lang="en-US" sz="933" b="1" dirty="0">
                  <a:solidFill>
                    <a:srgbClr val="008774"/>
                  </a:solidFill>
                  <a:latin typeface="Arial"/>
                </a:rPr>
                <a:t>Native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B0BC775-A51D-4621-B71A-9C83458682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7369" y="2588849"/>
              <a:ext cx="425786" cy="394930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 cmpd="sng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609585"/>
              <a:r>
                <a:rPr lang="en-US" sz="933" b="1" dirty="0">
                  <a:solidFill>
                    <a:srgbClr val="4C4C4C">
                      <a:lumMod val="60000"/>
                      <a:lumOff val="40000"/>
                    </a:srgbClr>
                  </a:solidFill>
                  <a:latin typeface="Arial"/>
                </a:rPr>
                <a:t>User</a:t>
              </a:r>
              <a:br>
                <a:rPr lang="en-US" sz="933" b="1" dirty="0">
                  <a:solidFill>
                    <a:srgbClr val="4C4C4C">
                      <a:lumMod val="60000"/>
                      <a:lumOff val="40000"/>
                    </a:srgbClr>
                  </a:solidFill>
                  <a:latin typeface="Arial"/>
                </a:rPr>
              </a:br>
              <a:r>
                <a:rPr lang="en-US" sz="933" b="1" dirty="0">
                  <a:solidFill>
                    <a:srgbClr val="4C4C4C">
                      <a:lumMod val="60000"/>
                      <a:lumOff val="40000"/>
                    </a:srgbClr>
                  </a:solidFill>
                  <a:latin typeface="Arial"/>
                </a:rPr>
                <a:t>Provided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D7E0DAC-F655-496D-82F1-DBA6CD0DAF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4341" y="2598586"/>
              <a:ext cx="425786" cy="394930"/>
            </a:xfrm>
            <a:prstGeom prst="ellipse">
              <a:avLst/>
            </a:prstGeom>
            <a:solidFill>
              <a:srgbClr val="D9D9E5"/>
            </a:solidFill>
            <a:ln w="12700" cmpd="sng">
              <a:solidFill>
                <a:srgbClr val="8893B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609585"/>
              <a:r>
                <a:rPr lang="en-US" sz="933" b="1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/>
                </a:rPr>
                <a:t>Partner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A79257-65FC-444D-8F27-87A51C9B5417}"/>
                </a:ext>
              </a:extLst>
            </p:cNvPr>
            <p:cNvSpPr txBox="1"/>
            <p:nvPr/>
          </p:nvSpPr>
          <p:spPr>
            <a:xfrm>
              <a:off x="2208782" y="873635"/>
              <a:ext cx="136806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585"/>
              <a:r>
                <a:rPr lang="en-US" sz="1600" dirty="0">
                  <a:solidFill>
                    <a:srgbClr val="FFFFFF"/>
                  </a:solidFill>
                  <a:latin typeface="Arial"/>
                </a:rPr>
                <a:t>DEVELOPMENT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3B546E6-AAE9-4F1D-9F72-4CCA9BECE621}"/>
                </a:ext>
              </a:extLst>
            </p:cNvPr>
            <p:cNvGrpSpPr/>
            <p:nvPr/>
          </p:nvGrpSpPr>
          <p:grpSpPr>
            <a:xfrm>
              <a:off x="1265420" y="3461073"/>
              <a:ext cx="6578600" cy="1319321"/>
              <a:chOff x="1265420" y="3046398"/>
              <a:chExt cx="6578600" cy="142240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3FD6E85-28C5-4BA6-B24E-4A1A3023D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5420" y="3046398"/>
                <a:ext cx="6578600" cy="1422400"/>
              </a:xfrm>
              <a:prstGeom prst="rect">
                <a:avLst/>
              </a:prstGeom>
            </p:spPr>
          </p:pic>
          <p:pic>
            <p:nvPicPr>
              <p:cNvPr id="35" name="Picture 34" descr="imgres.jpg">
                <a:extLst>
                  <a:ext uri="{FF2B5EF4-FFF2-40B4-BE49-F238E27FC236}">
                    <a16:creationId xmlns:a16="http://schemas.microsoft.com/office/drawing/2014/main" id="{E8C78630-AF88-4B49-B98F-B3CE83CFD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0075" y="3247107"/>
                <a:ext cx="294086" cy="348334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0DE25D-B62D-4067-B19A-E114FD4F069A}"/>
                  </a:ext>
                </a:extLst>
              </p:cNvPr>
              <p:cNvSpPr txBox="1"/>
              <p:nvPr/>
            </p:nvSpPr>
            <p:spPr>
              <a:xfrm>
                <a:off x="1426305" y="3159415"/>
                <a:ext cx="957724" cy="472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09585"/>
                <a:r>
                  <a:rPr lang="en-US" sz="1600" b="1" dirty="0">
                    <a:solidFill>
                      <a:srgbClr val="008774"/>
                    </a:solidFill>
                    <a:latin typeface="Arial"/>
                  </a:rPr>
                  <a:t>Operating </a:t>
                </a:r>
              </a:p>
              <a:p>
                <a:pPr defTabSz="609585"/>
                <a:r>
                  <a:rPr lang="en-US" sz="1600" b="1" dirty="0">
                    <a:solidFill>
                      <a:srgbClr val="008774"/>
                    </a:solidFill>
                    <a:latin typeface="Arial"/>
                  </a:rPr>
                  <a:t>System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2C7C4B-9383-4B4B-A6AB-C9CE62A5F93F}"/>
                  </a:ext>
                </a:extLst>
              </p:cNvPr>
              <p:cNvSpPr txBox="1"/>
              <p:nvPr/>
            </p:nvSpPr>
            <p:spPr>
              <a:xfrm>
                <a:off x="3564817" y="3916735"/>
                <a:ext cx="1040603" cy="306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09585"/>
                <a:r>
                  <a:rPr lang="en-US" sz="1867" b="1" dirty="0">
                    <a:solidFill>
                      <a:srgbClr val="008774"/>
                    </a:solidFill>
                    <a:latin typeface="Arial"/>
                  </a:rPr>
                  <a:t>Cloud API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BEDB23A-E044-4737-AD80-073B36726200}"/>
                  </a:ext>
                </a:extLst>
              </p:cNvPr>
              <p:cNvSpPr txBox="1"/>
              <p:nvPr/>
            </p:nvSpPr>
            <p:spPr>
              <a:xfrm>
                <a:off x="4197640" y="3264385"/>
                <a:ext cx="2317939" cy="306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09585"/>
                <a:r>
                  <a:rPr lang="en-US" sz="1867" b="1" dirty="0">
                    <a:solidFill>
                      <a:srgbClr val="008774"/>
                    </a:solidFill>
                    <a:latin typeface="Arial"/>
                  </a:rPr>
                  <a:t>Container Orchestration</a:t>
                </a: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93D5AB6-D361-40FC-99A6-C26F60D18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0136" y="3886190"/>
                <a:ext cx="596900" cy="3556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8A2EAC9E-A572-48DB-B2E8-009FA22EA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77071" y="3152533"/>
                <a:ext cx="444500" cy="469900"/>
              </a:xfrm>
              <a:prstGeom prst="rect">
                <a:avLst/>
              </a:pr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DE0D4D8-67BE-4CFD-95FA-BBF98657C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0966" y="837017"/>
              <a:ext cx="977900" cy="399330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712BD88-8197-4894-86A1-53D72A90A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30609" y="3679837"/>
              <a:ext cx="336760" cy="27658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91C1FC9-1835-4113-9190-B5F757512991}"/>
                </a:ext>
              </a:extLst>
            </p:cNvPr>
            <p:cNvSpPr/>
            <p:nvPr/>
          </p:nvSpPr>
          <p:spPr>
            <a:xfrm>
              <a:off x="2531954" y="2307951"/>
              <a:ext cx="1309591" cy="113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46AD509-4577-4D71-87FF-51623A5E1215}"/>
                </a:ext>
              </a:extLst>
            </p:cNvPr>
            <p:cNvGrpSpPr/>
            <p:nvPr/>
          </p:nvGrpSpPr>
          <p:grpSpPr>
            <a:xfrm>
              <a:off x="4656320" y="893108"/>
              <a:ext cx="3198195" cy="2313300"/>
              <a:chOff x="4656320" y="277798"/>
              <a:chExt cx="3198195" cy="2494038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83DECC6-2A87-4D13-8C21-47739D844D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56320" y="574736"/>
                <a:ext cx="3187700" cy="21971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422CE3-738C-42E9-B8BD-9407A0CF05B5}"/>
                  </a:ext>
                </a:extLst>
              </p:cNvPr>
              <p:cNvSpPr txBox="1"/>
              <p:nvPr/>
            </p:nvSpPr>
            <p:spPr>
              <a:xfrm>
                <a:off x="4778413" y="779743"/>
                <a:ext cx="1432659" cy="472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09585"/>
                <a:r>
                  <a:rPr lang="en-US" sz="1600" b="1" dirty="0">
                    <a:solidFill>
                      <a:srgbClr val="008774"/>
                    </a:solidFill>
                    <a:latin typeface="Arial"/>
                  </a:rPr>
                  <a:t>App Deployment</a:t>
                </a:r>
              </a:p>
              <a:p>
                <a:pPr defTabSz="609585"/>
                <a:r>
                  <a:rPr lang="en-US" sz="1600" b="1" dirty="0">
                    <a:solidFill>
                      <a:srgbClr val="008774"/>
                    </a:solidFill>
                    <a:latin typeface="Arial"/>
                  </a:rPr>
                  <a:t>&amp; Management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3EA06E-093E-401B-BAD3-24AEA95CB90B}"/>
                  </a:ext>
                </a:extLst>
              </p:cNvPr>
              <p:cNvSpPr txBox="1"/>
              <p:nvPr/>
            </p:nvSpPr>
            <p:spPr>
              <a:xfrm>
                <a:off x="4778413" y="1510992"/>
                <a:ext cx="997289" cy="27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09585"/>
                <a:r>
                  <a:rPr lang="en-US" sz="1600" b="1" dirty="0">
                    <a:solidFill>
                      <a:srgbClr val="008774"/>
                    </a:solidFill>
                    <a:latin typeface="Arial"/>
                  </a:rPr>
                  <a:t>Availability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623B4F-45E0-432A-AF00-863049DAE781}"/>
                  </a:ext>
                </a:extLst>
              </p:cNvPr>
              <p:cNvSpPr txBox="1"/>
              <p:nvPr/>
            </p:nvSpPr>
            <p:spPr>
              <a:xfrm>
                <a:off x="4778413" y="2147737"/>
                <a:ext cx="1290812" cy="472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09585"/>
                <a:r>
                  <a:rPr lang="en-US" sz="1600" b="1" dirty="0">
                    <a:solidFill>
                      <a:srgbClr val="008774"/>
                    </a:solidFill>
                    <a:latin typeface="Arial"/>
                  </a:rPr>
                  <a:t>Visibility &amp;</a:t>
                </a:r>
              </a:p>
              <a:p>
                <a:pPr defTabSz="609585"/>
                <a:r>
                  <a:rPr lang="en-US" sz="1600" b="1" dirty="0">
                    <a:solidFill>
                      <a:srgbClr val="008774"/>
                    </a:solidFill>
                    <a:latin typeface="Arial"/>
                  </a:rPr>
                  <a:t>Administration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442CB50-6575-4DDA-A19C-27FD528AD653}"/>
                  </a:ext>
                </a:extLst>
              </p:cNvPr>
              <p:cNvSpPr txBox="1"/>
              <p:nvPr/>
            </p:nvSpPr>
            <p:spPr>
              <a:xfrm>
                <a:off x="6791950" y="696013"/>
                <a:ext cx="943062" cy="406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333" b="1" dirty="0">
                    <a:solidFill>
                      <a:srgbClr val="000000"/>
                    </a:solidFill>
                    <a:latin typeface="Arial"/>
                  </a:rPr>
                  <a:t>CI/CD Tools,</a:t>
                </a:r>
              </a:p>
              <a:p>
                <a:pPr defTabSz="609585"/>
                <a:r>
                  <a:rPr lang="en-US" sz="1333" b="1" dirty="0">
                    <a:solidFill>
                      <a:srgbClr val="000000"/>
                    </a:solidFill>
                    <a:latin typeface="Arial"/>
                  </a:rPr>
                  <a:t>ID, Security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FF8064-9802-49AB-B9FD-D9C1005736A1}"/>
                  </a:ext>
                </a:extLst>
              </p:cNvPr>
              <p:cNvSpPr txBox="1"/>
              <p:nvPr/>
            </p:nvSpPr>
            <p:spPr>
              <a:xfrm>
                <a:off x="6791950" y="1356042"/>
                <a:ext cx="908019" cy="572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333" b="1" dirty="0">
                    <a:solidFill>
                      <a:srgbClr val="000000"/>
                    </a:solidFill>
                    <a:latin typeface="Arial"/>
                  </a:rPr>
                  <a:t>Health, Metrics,</a:t>
                </a:r>
              </a:p>
              <a:p>
                <a:pPr defTabSz="609585"/>
                <a:r>
                  <a:rPr lang="en-US" sz="1333" b="1" dirty="0">
                    <a:solidFill>
                      <a:srgbClr val="000000"/>
                    </a:solidFill>
                    <a:latin typeface="Arial"/>
                  </a:rPr>
                  <a:t>Patching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18708C1-156A-4D8F-BB8E-F8459D55620A}"/>
                  </a:ext>
                </a:extLst>
              </p:cNvPr>
              <p:cNvSpPr txBox="1"/>
              <p:nvPr/>
            </p:nvSpPr>
            <p:spPr>
              <a:xfrm>
                <a:off x="6791950" y="2061679"/>
                <a:ext cx="1062565" cy="572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333" b="1" dirty="0">
                    <a:solidFill>
                      <a:srgbClr val="000000"/>
                    </a:solidFill>
                    <a:latin typeface="Arial"/>
                  </a:rPr>
                  <a:t>Apps &amp; Platform</a:t>
                </a:r>
              </a:p>
              <a:p>
                <a:pPr defTabSz="609585"/>
                <a:r>
                  <a:rPr lang="en-US" sz="1333" b="1" dirty="0">
                    <a:solidFill>
                      <a:srgbClr val="000000"/>
                    </a:solidFill>
                    <a:latin typeface="Arial"/>
                  </a:rPr>
                  <a:t>Dashboards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811B1E35-D2CF-43F4-AAD7-05CCE6064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11960" y="2153433"/>
                <a:ext cx="546100" cy="39370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38E2CB3-95F6-4F2E-B8F7-275BC2128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11960" y="1451684"/>
                <a:ext cx="546100" cy="39370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CC61006D-9E39-4A47-A09C-DF13F3A09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11960" y="782322"/>
                <a:ext cx="546100" cy="3937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D1F649-9DA4-4578-A542-295E781B7EFC}"/>
                  </a:ext>
                </a:extLst>
              </p:cNvPr>
              <p:cNvSpPr txBox="1"/>
              <p:nvPr/>
            </p:nvSpPr>
            <p:spPr>
              <a:xfrm>
                <a:off x="5599218" y="277798"/>
                <a:ext cx="1195166" cy="273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09585"/>
                <a:r>
                  <a:rPr lang="en-US" sz="1600" dirty="0">
                    <a:solidFill>
                      <a:srgbClr val="FFFFFF"/>
                    </a:solidFill>
                    <a:latin typeface="Arial"/>
                  </a:rPr>
                  <a:t>OPERATIONS</a:t>
                </a:r>
              </a:p>
            </p:txBody>
          </p:sp>
        </p:grpSp>
      </p:grpSp>
      <p:sp>
        <p:nvSpPr>
          <p:cNvPr id="41" name="Round Diagonal Corner Rectangle 55">
            <a:extLst>
              <a:ext uri="{FF2B5EF4-FFF2-40B4-BE49-F238E27FC236}">
                <a16:creationId xmlns:a16="http://schemas.microsoft.com/office/drawing/2014/main" id="{1BBA6651-8332-4D2A-8DAA-AD817723A6CA}"/>
              </a:ext>
            </a:extLst>
          </p:cNvPr>
          <p:cNvSpPr/>
          <p:nvPr/>
        </p:nvSpPr>
        <p:spPr>
          <a:xfrm>
            <a:off x="10215309" y="1677479"/>
            <a:ext cx="1812284" cy="857269"/>
          </a:xfrm>
          <a:prstGeom prst="round2DiagRect">
            <a:avLst/>
          </a:prstGeom>
          <a:solidFill>
            <a:srgbClr val="00786E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 defTabSz="609585"/>
            <a:r>
              <a:rPr lang="en-US" sz="1600" b="1" dirty="0">
                <a:solidFill>
                  <a:srgbClr val="FFFFFF"/>
                </a:solidFill>
                <a:latin typeface="Calibri"/>
                <a:cs typeface="Calibri"/>
              </a:rPr>
              <a:t>  4. CLOUD </a:t>
            </a:r>
          </a:p>
          <a:p>
            <a:pPr algn="ctr" defTabSz="609585"/>
            <a:r>
              <a:rPr lang="en-US" sz="1600" b="1" dirty="0">
                <a:solidFill>
                  <a:srgbClr val="FFFFFF"/>
                </a:solidFill>
                <a:latin typeface="Calibri"/>
                <a:cs typeface="Calibri"/>
              </a:rPr>
              <a:t>NATIVE</a:t>
            </a:r>
          </a:p>
        </p:txBody>
      </p:sp>
      <p:sp>
        <p:nvSpPr>
          <p:cNvPr id="42" name="Round Diagonal Corner Rectangle 56">
            <a:extLst>
              <a:ext uri="{FF2B5EF4-FFF2-40B4-BE49-F238E27FC236}">
                <a16:creationId xmlns:a16="http://schemas.microsoft.com/office/drawing/2014/main" id="{FC4AC7B3-9FF3-4E9B-9691-70C7A18BCAB5}"/>
              </a:ext>
            </a:extLst>
          </p:cNvPr>
          <p:cNvSpPr/>
          <p:nvPr/>
        </p:nvSpPr>
        <p:spPr>
          <a:xfrm>
            <a:off x="10215309" y="2693900"/>
            <a:ext cx="1812284" cy="857269"/>
          </a:xfrm>
          <a:prstGeom prst="round2DiagRect">
            <a:avLst/>
          </a:prstGeom>
          <a:solidFill>
            <a:srgbClr val="00786E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 defTabSz="609585"/>
            <a:r>
              <a:rPr lang="en-US" sz="1600" b="1" dirty="0">
                <a:solidFill>
                  <a:srgbClr val="FFFFFF"/>
                </a:solidFill>
                <a:latin typeface="Calibri"/>
                <a:cs typeface="Calibri"/>
              </a:rPr>
              <a:t>  3. CLOUD</a:t>
            </a:r>
          </a:p>
          <a:p>
            <a:pPr algn="ctr" defTabSz="609585"/>
            <a:r>
              <a:rPr lang="en-US" sz="1600" b="1" dirty="0">
                <a:solidFill>
                  <a:srgbClr val="FFFFFF"/>
                </a:solidFill>
                <a:latin typeface="Calibri"/>
                <a:cs typeface="Calibri"/>
              </a:rPr>
              <a:t> RESILIENT</a:t>
            </a:r>
          </a:p>
        </p:txBody>
      </p:sp>
      <p:sp>
        <p:nvSpPr>
          <p:cNvPr id="43" name="Round Diagonal Corner Rectangle 57">
            <a:extLst>
              <a:ext uri="{FF2B5EF4-FFF2-40B4-BE49-F238E27FC236}">
                <a16:creationId xmlns:a16="http://schemas.microsoft.com/office/drawing/2014/main" id="{5F22ABAA-3EB4-4C23-B2C2-111E41298FBE}"/>
              </a:ext>
            </a:extLst>
          </p:cNvPr>
          <p:cNvSpPr/>
          <p:nvPr/>
        </p:nvSpPr>
        <p:spPr>
          <a:xfrm>
            <a:off x="10215309" y="3710322"/>
            <a:ext cx="1812284" cy="857269"/>
          </a:xfrm>
          <a:prstGeom prst="round2DiagRect">
            <a:avLst/>
          </a:prstGeom>
          <a:solidFill>
            <a:srgbClr val="00786E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 defTabSz="609585"/>
            <a:r>
              <a:rPr lang="en-US" sz="1600" b="1" dirty="0">
                <a:solidFill>
                  <a:srgbClr val="FFFFFF"/>
                </a:solidFill>
                <a:latin typeface="Calibri"/>
                <a:cs typeface="Calibri"/>
              </a:rPr>
              <a:t>  2. CLOUD </a:t>
            </a:r>
          </a:p>
          <a:p>
            <a:pPr algn="ctr" defTabSz="609585"/>
            <a:r>
              <a:rPr lang="en-US" sz="1600" b="1" dirty="0">
                <a:solidFill>
                  <a:srgbClr val="FFFFFF"/>
                </a:solidFill>
                <a:latin typeface="Calibri"/>
                <a:cs typeface="Calibri"/>
              </a:rPr>
              <a:t>FRIENDLY</a:t>
            </a:r>
          </a:p>
        </p:txBody>
      </p:sp>
      <p:sp>
        <p:nvSpPr>
          <p:cNvPr id="44" name="Round Diagonal Corner Rectangle 58">
            <a:extLst>
              <a:ext uri="{FF2B5EF4-FFF2-40B4-BE49-F238E27FC236}">
                <a16:creationId xmlns:a16="http://schemas.microsoft.com/office/drawing/2014/main" id="{49C884C8-0779-4128-8722-72ECCBB7D7A7}"/>
              </a:ext>
            </a:extLst>
          </p:cNvPr>
          <p:cNvSpPr/>
          <p:nvPr/>
        </p:nvSpPr>
        <p:spPr>
          <a:xfrm>
            <a:off x="10215309" y="4726742"/>
            <a:ext cx="1812284" cy="857269"/>
          </a:xfrm>
          <a:prstGeom prst="round2DiagRect">
            <a:avLst/>
          </a:prstGeom>
          <a:solidFill>
            <a:srgbClr val="00786E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 defTabSz="609585"/>
            <a:r>
              <a:rPr lang="en-US" sz="1600" b="1" dirty="0">
                <a:solidFill>
                  <a:srgbClr val="FFFFFF"/>
                </a:solidFill>
                <a:latin typeface="Calibri"/>
                <a:cs typeface="Calibri"/>
              </a:rPr>
              <a:t>  1. CLOUD </a:t>
            </a:r>
          </a:p>
          <a:p>
            <a:pPr algn="ctr" defTabSz="609585"/>
            <a:r>
              <a:rPr lang="en-US" sz="1600" b="1" dirty="0">
                <a:solidFill>
                  <a:srgbClr val="FFFFFF"/>
                </a:solidFill>
                <a:latin typeface="Calibri"/>
                <a:cs typeface="Calibri"/>
              </a:rPr>
              <a:t>READY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B4BFAAA-50FA-45ED-9869-928FA793EBF2}"/>
              </a:ext>
            </a:extLst>
          </p:cNvPr>
          <p:cNvSpPr/>
          <p:nvPr/>
        </p:nvSpPr>
        <p:spPr>
          <a:xfrm>
            <a:off x="6010292" y="1387926"/>
            <a:ext cx="3863945" cy="2466945"/>
          </a:xfrm>
          <a:prstGeom prst="rect">
            <a:avLst/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FF81F2-8B7C-4488-BB5E-0EBD8881B10F}"/>
              </a:ext>
            </a:extLst>
          </p:cNvPr>
          <p:cNvGrpSpPr/>
          <p:nvPr/>
        </p:nvGrpSpPr>
        <p:grpSpPr>
          <a:xfrm>
            <a:off x="10167563" y="1284393"/>
            <a:ext cx="1887347" cy="4815823"/>
            <a:chOff x="7370190" y="748858"/>
            <a:chExt cx="1781614" cy="441820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F5BED1-E35F-4610-94A2-EC3CE1E6ACF0}"/>
                </a:ext>
              </a:extLst>
            </p:cNvPr>
            <p:cNvSpPr/>
            <p:nvPr/>
          </p:nvSpPr>
          <p:spPr>
            <a:xfrm>
              <a:off x="7378986" y="4583377"/>
              <a:ext cx="1217357" cy="2274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1333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FE9A6D3-5062-4CB9-B5DF-B04B1AAA26C3}"/>
                </a:ext>
              </a:extLst>
            </p:cNvPr>
            <p:cNvSpPr/>
            <p:nvPr/>
          </p:nvSpPr>
          <p:spPr>
            <a:xfrm>
              <a:off x="7370190" y="3354343"/>
              <a:ext cx="1140318" cy="3314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1333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9" name="Shape 449">
              <a:extLst>
                <a:ext uri="{FF2B5EF4-FFF2-40B4-BE49-F238E27FC236}">
                  <a16:creationId xmlns:a16="http://schemas.microsoft.com/office/drawing/2014/main" id="{24BAFCA6-5C9B-4AD1-BB6D-1AA6439E4F08}"/>
                </a:ext>
              </a:extLst>
            </p:cNvPr>
            <p:cNvSpPr/>
            <p:nvPr/>
          </p:nvSpPr>
          <p:spPr>
            <a:xfrm>
              <a:off x="7370190" y="1492892"/>
              <a:ext cx="1781614" cy="759016"/>
            </a:xfrm>
            <a:prstGeom prst="rect">
              <a:avLst/>
            </a:prstGeom>
            <a:solidFill>
              <a:srgbClr val="008774"/>
            </a:solidFill>
            <a:ln>
              <a:noFill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 defTabSz="609585"/>
              <a:r>
                <a:rPr lang="en-US" sz="1333" b="1" dirty="0"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Arial"/>
                </a:rPr>
                <a:t>FREEDOM</a:t>
              </a:r>
            </a:p>
            <a:p>
              <a:pPr algn="ctr" defTabSz="609585"/>
              <a:r>
                <a:rPr lang="en-US" sz="1333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</a:rPr>
                <a:t>To Run Your App on Any Cloud</a:t>
              </a:r>
            </a:p>
            <a:p>
              <a:pPr algn="ctr" defTabSz="609585"/>
              <a:endParaRPr sz="1333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Arial"/>
              </a:endParaRPr>
            </a:p>
          </p:txBody>
        </p:sp>
        <p:sp>
          <p:nvSpPr>
            <p:cNvPr id="50" name="Shape 449">
              <a:extLst>
                <a:ext uri="{FF2B5EF4-FFF2-40B4-BE49-F238E27FC236}">
                  <a16:creationId xmlns:a16="http://schemas.microsoft.com/office/drawing/2014/main" id="{38CFC9FA-60AE-4892-8CA1-685512E3CC60}"/>
                </a:ext>
              </a:extLst>
            </p:cNvPr>
            <p:cNvSpPr/>
            <p:nvPr/>
          </p:nvSpPr>
          <p:spPr>
            <a:xfrm>
              <a:off x="7370190" y="748858"/>
              <a:ext cx="1781614" cy="759016"/>
            </a:xfrm>
            <a:prstGeom prst="rect">
              <a:avLst/>
            </a:prstGeom>
            <a:solidFill>
              <a:srgbClr val="008774"/>
            </a:solidFill>
            <a:ln>
              <a:noFill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 defTabSz="609585"/>
              <a:r>
                <a:rPr lang="en-US" sz="1333" b="1" dirty="0"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</a:rPr>
                <a:t>AUTOMATION</a:t>
              </a:r>
            </a:p>
            <a:p>
              <a:pPr algn="ctr" defTabSz="609585"/>
              <a:r>
                <a:rPr lang="en-US" sz="1333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</a:rPr>
                <a:t>To Lower Your Ops Cost and Increase Your Velocity</a:t>
              </a:r>
              <a:endParaRPr sz="1333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1" name="Shape 449">
              <a:extLst>
                <a:ext uri="{FF2B5EF4-FFF2-40B4-BE49-F238E27FC236}">
                  <a16:creationId xmlns:a16="http://schemas.microsoft.com/office/drawing/2014/main" id="{EE68FE6E-5F32-49A0-9245-86045BC46401}"/>
                </a:ext>
              </a:extLst>
            </p:cNvPr>
            <p:cNvSpPr/>
            <p:nvPr/>
          </p:nvSpPr>
          <p:spPr>
            <a:xfrm>
              <a:off x="7370190" y="3538240"/>
              <a:ext cx="1781614" cy="759016"/>
            </a:xfrm>
            <a:prstGeom prst="rect">
              <a:avLst/>
            </a:prstGeom>
            <a:solidFill>
              <a:srgbClr val="008774"/>
            </a:solidFill>
            <a:ln>
              <a:noFill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 defTabSz="609585"/>
              <a:r>
                <a:rPr lang="en-US" sz="1333" b="1" dirty="0"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Arial"/>
                </a:rPr>
                <a:t>RESILIENCY</a:t>
              </a:r>
            </a:p>
            <a:p>
              <a:pPr algn="ctr" defTabSz="609585"/>
              <a:r>
                <a:rPr lang="en-US" sz="1333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Arial"/>
                </a:rPr>
                <a:t>Auto-Scale, Blue/green Deployments and Health Mgmt.</a:t>
              </a:r>
              <a:endParaRPr sz="1333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Arial"/>
              </a:endParaRPr>
            </a:p>
          </p:txBody>
        </p:sp>
        <p:sp>
          <p:nvSpPr>
            <p:cNvPr id="52" name="Shape 449">
              <a:extLst>
                <a:ext uri="{FF2B5EF4-FFF2-40B4-BE49-F238E27FC236}">
                  <a16:creationId xmlns:a16="http://schemas.microsoft.com/office/drawing/2014/main" id="{C1770857-C4D1-4D37-A6EA-B4DECD82D525}"/>
                </a:ext>
              </a:extLst>
            </p:cNvPr>
            <p:cNvSpPr/>
            <p:nvPr/>
          </p:nvSpPr>
          <p:spPr>
            <a:xfrm>
              <a:off x="7370190" y="2796861"/>
              <a:ext cx="1781614" cy="759016"/>
            </a:xfrm>
            <a:prstGeom prst="rect">
              <a:avLst/>
            </a:prstGeom>
            <a:solidFill>
              <a:srgbClr val="008774"/>
            </a:solidFill>
            <a:ln>
              <a:noFill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 defTabSz="609585"/>
              <a:r>
                <a:rPr lang="en-US" sz="1333" b="1" dirty="0"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Arial"/>
                </a:rPr>
                <a:t>GOVERNANCE</a:t>
              </a:r>
            </a:p>
            <a:p>
              <a:pPr algn="ctr" defTabSz="609585"/>
              <a:r>
                <a:rPr lang="en-US" sz="1333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</a:rPr>
                <a:t>Common Set of Developer-Self-Serviced Frameworks</a:t>
              </a:r>
              <a:endParaRPr sz="1333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Arial"/>
              </a:endParaRPr>
            </a:p>
          </p:txBody>
        </p:sp>
        <p:sp>
          <p:nvSpPr>
            <p:cNvPr id="53" name="Shape 449">
              <a:extLst>
                <a:ext uri="{FF2B5EF4-FFF2-40B4-BE49-F238E27FC236}">
                  <a16:creationId xmlns:a16="http://schemas.microsoft.com/office/drawing/2014/main" id="{53A30814-863E-4951-9DA6-FB1E86EA3D7F}"/>
                </a:ext>
              </a:extLst>
            </p:cNvPr>
            <p:cNvSpPr/>
            <p:nvPr/>
          </p:nvSpPr>
          <p:spPr>
            <a:xfrm>
              <a:off x="7370190" y="2052827"/>
              <a:ext cx="1781614" cy="759016"/>
            </a:xfrm>
            <a:prstGeom prst="rect">
              <a:avLst/>
            </a:prstGeom>
            <a:solidFill>
              <a:srgbClr val="008774"/>
            </a:solidFill>
            <a:ln>
              <a:noFill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 defTabSz="609585"/>
              <a:r>
                <a:rPr lang="en-US" sz="1333" b="1" dirty="0"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  <a:sym typeface="Arial"/>
                </a:rPr>
                <a:t>VISIBILITY</a:t>
              </a:r>
            </a:p>
            <a:p>
              <a:pPr algn="ctr" defTabSz="609585"/>
              <a:r>
                <a:rPr lang="en-US" sz="1333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  <a:sym typeface="Arial"/>
                </a:rPr>
                <a:t>End to End Logging, Monitoring and Auditability</a:t>
              </a:r>
              <a:endParaRPr sz="1333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Arial"/>
              </a:endParaRPr>
            </a:p>
          </p:txBody>
        </p:sp>
        <p:sp>
          <p:nvSpPr>
            <p:cNvPr id="54" name="Shape 449">
              <a:extLst>
                <a:ext uri="{FF2B5EF4-FFF2-40B4-BE49-F238E27FC236}">
                  <a16:creationId xmlns:a16="http://schemas.microsoft.com/office/drawing/2014/main" id="{E7EECDC4-2378-4B72-A982-1C0CC8DCA999}"/>
                </a:ext>
              </a:extLst>
            </p:cNvPr>
            <p:cNvSpPr/>
            <p:nvPr/>
          </p:nvSpPr>
          <p:spPr>
            <a:xfrm>
              <a:off x="7370190" y="4279618"/>
              <a:ext cx="1781614" cy="887445"/>
            </a:xfrm>
            <a:prstGeom prst="rect">
              <a:avLst/>
            </a:prstGeom>
            <a:solidFill>
              <a:srgbClr val="008774"/>
            </a:solidFill>
            <a:ln>
              <a:noFill/>
            </a:ln>
          </p:spPr>
          <p:txBody>
            <a:bodyPr lIns="121900" tIns="60933" rIns="121900" bIns="60933" anchor="ctr" anchorCtr="0">
              <a:noAutofit/>
            </a:bodyPr>
            <a:lstStyle/>
            <a:p>
              <a:pPr algn="ctr" defTabSz="609585"/>
              <a:r>
                <a:rPr lang="en-US" sz="1333" b="1" dirty="0"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</a:rPr>
                <a:t>SPEED</a:t>
              </a:r>
            </a:p>
            <a:p>
              <a:pPr algn="ctr" defTabSz="609585"/>
              <a:r>
                <a:rPr lang="en-US" sz="1333" dirty="0">
                  <a:solidFill>
                    <a:srgbClr val="FFFFFF"/>
                  </a:solidFill>
                  <a:latin typeface="Calibri" charset="0"/>
                  <a:ea typeface="Calibri" charset="0"/>
                  <a:cs typeface="Calibri" charset="0"/>
                </a:rPr>
                <a:t>Move Cycle Time from Months to Weeks to Days or Hours</a:t>
              </a:r>
              <a:endParaRPr sz="1333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  <a:sym typeface="Arial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F1F93F8-0C13-42B4-B0D5-8DBC2E3445DC}"/>
              </a:ext>
            </a:extLst>
          </p:cNvPr>
          <p:cNvGrpSpPr/>
          <p:nvPr/>
        </p:nvGrpSpPr>
        <p:grpSpPr>
          <a:xfrm>
            <a:off x="1331131" y="5291232"/>
            <a:ext cx="8724889" cy="973163"/>
            <a:chOff x="805268" y="5100378"/>
            <a:chExt cx="6543667" cy="7298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12603AF-917D-485D-8B45-62CF351AA5B5}"/>
                </a:ext>
              </a:extLst>
            </p:cNvPr>
            <p:cNvGrpSpPr/>
            <p:nvPr/>
          </p:nvGrpSpPr>
          <p:grpSpPr>
            <a:xfrm>
              <a:off x="805268" y="5100378"/>
              <a:ext cx="1208257" cy="724232"/>
              <a:chOff x="184080" y="4448922"/>
              <a:chExt cx="1010802" cy="527416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FD9B3B12-6A72-4924-8B44-7AD5CFA9A0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rcRect b="-4013"/>
              <a:stretch>
                <a:fillRect/>
              </a:stretch>
            </p:blipFill>
            <p:spPr bwMode="auto">
              <a:xfrm>
                <a:off x="184080" y="4448922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48AF597A-79D9-48B0-A8E8-D5F9459A27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78026" y="4636567"/>
                <a:ext cx="648221" cy="16413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C240824-D85D-44FF-B45A-62263565D611}"/>
                </a:ext>
              </a:extLst>
            </p:cNvPr>
            <p:cNvGrpSpPr/>
            <p:nvPr/>
          </p:nvGrpSpPr>
          <p:grpSpPr>
            <a:xfrm>
              <a:off x="3454108" y="5103789"/>
              <a:ext cx="1208257" cy="724232"/>
              <a:chOff x="2400043" y="4451406"/>
              <a:chExt cx="1010802" cy="527416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76454FBB-0C0D-4A98-A680-1FA19E8F29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rcRect b="-4013"/>
              <a:stretch>
                <a:fillRect/>
              </a:stretch>
            </p:blipFill>
            <p:spPr bwMode="auto">
              <a:xfrm>
                <a:off x="2400043" y="4451406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1" name="Picture 2" descr="https://encrypted-tbn0.gstatic.com/images?q=tbn:ANd9GcRgWtweeNVNot_dJ1JZ4fATg5X0qxTniN17Zry9UylCHUwXFy8KJQ">
                <a:extLst>
                  <a:ext uri="{FF2B5EF4-FFF2-40B4-BE49-F238E27FC236}">
                    <a16:creationId xmlns:a16="http://schemas.microsoft.com/office/drawing/2014/main" id="{C3E99869-FFC1-43B0-B374-1C673B66B1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2576400" y="4585912"/>
                <a:ext cx="542437" cy="219842"/>
              </a:xfrm>
              <a:prstGeom prst="rect">
                <a:avLst/>
              </a:prstGeom>
              <a:noFill/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03A428B-9510-401C-AD58-ECF6DC9F8620}"/>
                </a:ext>
              </a:extLst>
            </p:cNvPr>
            <p:cNvGrpSpPr/>
            <p:nvPr/>
          </p:nvGrpSpPr>
          <p:grpSpPr>
            <a:xfrm>
              <a:off x="2122634" y="5101595"/>
              <a:ext cx="1208257" cy="724232"/>
              <a:chOff x="1286160" y="4449808"/>
              <a:chExt cx="1010802" cy="527416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F4C05E0F-08BE-4F2B-B3B9-F7EA1F0A8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rcRect b="-4013"/>
              <a:stretch>
                <a:fillRect/>
              </a:stretch>
            </p:blipFill>
            <p:spPr bwMode="auto">
              <a:xfrm>
                <a:off x="1286160" y="4449808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9" name="Picture 68" descr="openstack_logo.jpg">
                <a:extLst>
                  <a:ext uri="{FF2B5EF4-FFF2-40B4-BE49-F238E27FC236}">
                    <a16:creationId xmlns:a16="http://schemas.microsoft.com/office/drawing/2014/main" id="{732A2707-E872-4332-8A6F-8D9CA34402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86"/>
              <a:stretch/>
            </p:blipFill>
            <p:spPr>
              <a:xfrm>
                <a:off x="1455729" y="4599299"/>
                <a:ext cx="596066" cy="198041"/>
              </a:xfrm>
              <a:prstGeom prst="rect">
                <a:avLst/>
              </a:prstGeom>
            </p:spPr>
          </p:pic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F75B9D6-3291-46AF-BC3B-667EBA0540ED}"/>
                </a:ext>
              </a:extLst>
            </p:cNvPr>
            <p:cNvGrpSpPr/>
            <p:nvPr/>
          </p:nvGrpSpPr>
          <p:grpSpPr>
            <a:xfrm>
              <a:off x="4780919" y="5106018"/>
              <a:ext cx="1208257" cy="724232"/>
              <a:chOff x="3510024" y="4453029"/>
              <a:chExt cx="1010802" cy="527416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3E398DA0-D7C2-4416-BFCD-23556C6AB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rcRect b="-4013"/>
              <a:stretch>
                <a:fillRect/>
              </a:stretch>
            </p:blipFill>
            <p:spPr bwMode="auto">
              <a:xfrm>
                <a:off x="3510024" y="4453029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8E17F2CD-48B3-49EE-A5E6-388313F3D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50837" y="4531964"/>
                <a:ext cx="327845" cy="327845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BD8D0F2-56B1-4072-B286-A038806C85F7}"/>
                  </a:ext>
                </a:extLst>
              </p:cNvPr>
              <p:cNvSpPr txBox="1"/>
              <p:nvPr/>
            </p:nvSpPr>
            <p:spPr>
              <a:xfrm>
                <a:off x="3885156" y="4629329"/>
                <a:ext cx="451796" cy="184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09585"/>
                <a:r>
                  <a:rPr lang="en-US" sz="1600" dirty="0">
                    <a:solidFill>
                      <a:srgbClr val="000000"/>
                    </a:solidFill>
                    <a:latin typeface="Arial"/>
                  </a:rPr>
                  <a:t>Azure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B1FA41B-F28F-43D8-B2A8-1D1F23978075}"/>
                </a:ext>
              </a:extLst>
            </p:cNvPr>
            <p:cNvGrpSpPr/>
            <p:nvPr/>
          </p:nvGrpSpPr>
          <p:grpSpPr>
            <a:xfrm>
              <a:off x="6140678" y="5100378"/>
              <a:ext cx="1208257" cy="724232"/>
              <a:chOff x="6140678" y="5100378"/>
              <a:chExt cx="1208257" cy="724232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4E11EAB9-F935-4B5F-9AC7-8AD376C161EC}"/>
                  </a:ext>
                </a:extLst>
              </p:cNvPr>
              <p:cNvGrpSpPr/>
              <p:nvPr/>
            </p:nvGrpSpPr>
            <p:grpSpPr>
              <a:xfrm>
                <a:off x="6140678" y="5100378"/>
                <a:ext cx="1208257" cy="724232"/>
                <a:chOff x="3510024" y="4453029"/>
                <a:chExt cx="1010802" cy="527416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3513C588-9EA3-45B2-BF0E-E73336B6D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/>
                <a:srcRect b="-4013"/>
                <a:stretch>
                  <a:fillRect/>
                </a:stretch>
              </p:blipFill>
              <p:spPr bwMode="auto">
                <a:xfrm>
                  <a:off x="3510024" y="4453029"/>
                  <a:ext cx="1010802" cy="5274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16DC0FF-B689-49BC-8323-5DB43C26D245}"/>
                    </a:ext>
                  </a:extLst>
                </p:cNvPr>
                <p:cNvSpPr txBox="1"/>
                <p:nvPr/>
              </p:nvSpPr>
              <p:spPr>
                <a:xfrm>
                  <a:off x="3913821" y="4629329"/>
                  <a:ext cx="394466" cy="184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609585"/>
                  <a:r>
                    <a:rPr lang="en-US" sz="1600" dirty="0">
                      <a:solidFill>
                        <a:srgbClr val="000000"/>
                      </a:solidFill>
                      <a:latin typeface="Arial"/>
                    </a:rPr>
                    <a:t>GCP</a:t>
                  </a:r>
                </a:p>
              </p:txBody>
            </p:sp>
          </p:grp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70F9745C-71A7-4333-BB61-549F962FB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22786" y="5256759"/>
                <a:ext cx="379471" cy="337966"/>
              </a:xfrm>
              <a:prstGeom prst="rect">
                <a:avLst/>
              </a:prstGeom>
            </p:spPr>
          </p:pic>
        </p:grpSp>
      </p:grpSp>
      <p:sp>
        <p:nvSpPr>
          <p:cNvPr id="74" name="Slide Number Placeholder 1">
            <a:extLst>
              <a:ext uri="{FF2B5EF4-FFF2-40B4-BE49-F238E27FC236}">
                <a16:creationId xmlns:a16="http://schemas.microsoft.com/office/drawing/2014/main" id="{988A7F82-27E3-4F10-AB5E-EFEB6FBF5C53}"/>
              </a:ext>
            </a:extLst>
          </p:cNvPr>
          <p:cNvSpPr txBox="1">
            <a:spLocks/>
          </p:cNvSpPr>
          <p:nvPr/>
        </p:nvSpPr>
        <p:spPr>
          <a:xfrm>
            <a:off x="5063" y="6431151"/>
            <a:ext cx="4977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fld id="{ADA07C09-8A41-3B46-A636-3955072BBB4F}" type="slidenum">
              <a:rPr lang="en-US" sz="1467">
                <a:solidFill>
                  <a:srgbClr val="B3B3B3"/>
                </a:solidFill>
                <a:latin typeface="Arial"/>
              </a:rPr>
              <a:pPr defTabSz="609585"/>
              <a:t>10</a:t>
            </a:fld>
            <a:endParaRPr lang="en-US" sz="1467" dirty="0">
              <a:solidFill>
                <a:srgbClr val="B3B3B3"/>
              </a:solidFill>
              <a:latin typeface="Arial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24C136C-67C4-4A69-93B4-412F71CFF494}"/>
              </a:ext>
            </a:extLst>
          </p:cNvPr>
          <p:cNvGrpSpPr/>
          <p:nvPr/>
        </p:nvGrpSpPr>
        <p:grpSpPr>
          <a:xfrm>
            <a:off x="1788665" y="1415564"/>
            <a:ext cx="3706971" cy="1725670"/>
            <a:chOff x="1341499" y="1061673"/>
            <a:chExt cx="2780228" cy="1294252"/>
          </a:xfrm>
        </p:grpSpPr>
        <p:sp>
          <p:nvSpPr>
            <p:cNvPr id="76" name="Rounded Rectangle 1">
              <a:extLst>
                <a:ext uri="{FF2B5EF4-FFF2-40B4-BE49-F238E27FC236}">
                  <a16:creationId xmlns:a16="http://schemas.microsoft.com/office/drawing/2014/main" id="{4C110231-4BA7-4DE7-B82A-D8DE9ACF900A}"/>
                </a:ext>
              </a:extLst>
            </p:cNvPr>
            <p:cNvSpPr/>
            <p:nvPr/>
          </p:nvSpPr>
          <p:spPr>
            <a:xfrm>
              <a:off x="1341499" y="1061673"/>
              <a:ext cx="2780228" cy="1130359"/>
            </a:xfrm>
            <a:prstGeom prst="roundRect">
              <a:avLst>
                <a:gd name="adj" fmla="val 23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3887028-8D06-491B-81D7-D7C4742C87D9}"/>
                </a:ext>
              </a:extLst>
            </p:cNvPr>
            <p:cNvGrpSpPr/>
            <p:nvPr/>
          </p:nvGrpSpPr>
          <p:grpSpPr>
            <a:xfrm>
              <a:off x="1394730" y="1120596"/>
              <a:ext cx="2527661" cy="1235329"/>
              <a:chOff x="125399" y="438037"/>
              <a:chExt cx="2807133" cy="1369424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9D1B687-780A-41DB-85F6-813C0397C312}"/>
                  </a:ext>
                </a:extLst>
              </p:cNvPr>
              <p:cNvSpPr txBox="1"/>
              <p:nvPr/>
            </p:nvSpPr>
            <p:spPr>
              <a:xfrm>
                <a:off x="125399" y="1116560"/>
                <a:ext cx="2069226" cy="690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09585"/>
                <a:r>
                  <a:rPr lang="en-US" sz="1200" i="1" dirty="0">
                    <a:solidFill>
                      <a:srgbClr val="000000"/>
                    </a:solidFill>
                    <a:latin typeface="Arial"/>
                  </a:rPr>
                  <a:t>Compiled, staged, containerized, deployed and managed by platform, or BYO Cloud Ready </a:t>
                </a:r>
                <a:r>
                  <a:rPr lang="en-US" sz="1200" i="1" dirty="0" err="1">
                    <a:solidFill>
                      <a:srgbClr val="000000"/>
                    </a:solidFill>
                    <a:latin typeface="Arial"/>
                  </a:rPr>
                  <a:t>Docker</a:t>
                </a:r>
                <a:r>
                  <a:rPr lang="en-US" sz="1200" i="1" dirty="0">
                    <a:solidFill>
                      <a:srgbClr val="000000"/>
                    </a:solidFill>
                    <a:latin typeface="Arial"/>
                  </a:rPr>
                  <a:t> Image</a:t>
                </a:r>
              </a:p>
            </p:txBody>
          </p:sp>
          <p:pic>
            <p:nvPicPr>
              <p:cNvPr id="79" name="Picture 78" descr="homepage-docker-logo.png">
                <a:extLst>
                  <a:ext uri="{FF2B5EF4-FFF2-40B4-BE49-F238E27FC236}">
                    <a16:creationId xmlns:a16="http://schemas.microsoft.com/office/drawing/2014/main" id="{E6153582-375D-41D7-B34B-E08561A92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9736" y="1196912"/>
                <a:ext cx="502796" cy="416064"/>
              </a:xfrm>
              <a:prstGeom prst="rect">
                <a:avLst/>
              </a:prstGeom>
            </p:spPr>
          </p:pic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25D80C86-9236-492C-BA8C-1415CAD7C539}"/>
                  </a:ext>
                </a:extLst>
              </p:cNvPr>
              <p:cNvGrpSpPr/>
              <p:nvPr/>
            </p:nvGrpSpPr>
            <p:grpSpPr>
              <a:xfrm>
                <a:off x="173339" y="438037"/>
                <a:ext cx="2744197" cy="811186"/>
                <a:chOff x="303844" y="506594"/>
                <a:chExt cx="2744197" cy="811186"/>
              </a:xfrm>
            </p:grpSpPr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48DC6B2E-8C92-4C9B-A72A-1BF0C6657A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34306" y="974185"/>
                  <a:ext cx="1113735" cy="275038"/>
                </a:xfrm>
                <a:prstGeom prst="rect">
                  <a:avLst/>
                </a:prstGeom>
                <a:noFill/>
                <a:ln w="28575" cmpd="sng">
                  <a:noFill/>
                  <a:prstDash val="dash"/>
                </a:ln>
              </p:spPr>
            </p:pic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60ED092C-860A-4344-B93E-0B981D1388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3844" y="545383"/>
                  <a:ext cx="1506415" cy="393785"/>
                </a:xfrm>
                <a:prstGeom prst="rect">
                  <a:avLst/>
                </a:prstGeom>
                <a:noFill/>
                <a:ln w="28575" cmpd="sng">
                  <a:noFill/>
                  <a:prstDash val="dash"/>
                </a:ln>
              </p:spPr>
            </p:pic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79E3F71-7F6A-462D-B42B-095BA2B701F1}"/>
                    </a:ext>
                  </a:extLst>
                </p:cNvPr>
                <p:cNvGrpSpPr/>
                <p:nvPr/>
              </p:nvGrpSpPr>
              <p:grpSpPr>
                <a:xfrm>
                  <a:off x="303844" y="903541"/>
                  <a:ext cx="1630462" cy="414239"/>
                  <a:chOff x="241141" y="855342"/>
                  <a:chExt cx="2723741" cy="647397"/>
                </a:xfrm>
              </p:grpSpPr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14403D86-1901-4E64-9F55-F9D2B1A9D1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975561" y="965748"/>
                    <a:ext cx="429846" cy="429846"/>
                  </a:xfrm>
                  <a:prstGeom prst="rect">
                    <a:avLst/>
                  </a:prstGeom>
                </p:spPr>
              </p:pic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98B234BC-FD51-4F49-85E6-F3ACF394DF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405407" y="911022"/>
                    <a:ext cx="559475" cy="559475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47C5EB12-248C-45B2-BC47-1378C8D793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737345" y="914028"/>
                    <a:ext cx="549564" cy="504799"/>
                  </a:xfrm>
                  <a:prstGeom prst="rect">
                    <a:avLst/>
                  </a:prstGeom>
                </p:spPr>
              </p:pic>
              <p:pic>
                <p:nvPicPr>
                  <p:cNvPr id="90" name="Picture 89">
                    <a:extLst>
                      <a:ext uri="{FF2B5EF4-FFF2-40B4-BE49-F238E27FC236}">
                        <a16:creationId xmlns:a16="http://schemas.microsoft.com/office/drawing/2014/main" id="{5FCEC557-3655-4BC1-AF31-EE5F18383C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286909" y="855342"/>
                    <a:ext cx="647397" cy="647397"/>
                  </a:xfrm>
                  <a:prstGeom prst="rect">
                    <a:avLst/>
                  </a:prstGeom>
                </p:spPr>
              </p:pic>
              <p:pic>
                <p:nvPicPr>
                  <p:cNvPr id="91" name="Picture 90">
                    <a:extLst>
                      <a:ext uri="{FF2B5EF4-FFF2-40B4-BE49-F238E27FC236}">
                        <a16:creationId xmlns:a16="http://schemas.microsoft.com/office/drawing/2014/main" id="{D100BF85-19E8-4139-83DA-032EB93EE0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41141" y="894151"/>
                    <a:ext cx="561445" cy="56144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D6924FE8-531E-4661-B67C-A18CFE733C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823449" y="506594"/>
                  <a:ext cx="501679" cy="501679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F32B121F-3828-4FAF-B440-62B1BD5A33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34268" y="618420"/>
                  <a:ext cx="613773" cy="287337"/>
                </a:xfrm>
                <a:prstGeom prst="rect">
                  <a:avLst/>
                </a:prstGeom>
              </p:spPr>
            </p:pic>
          </p:grp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0028805-C877-4E28-A929-72593DCE1314}"/>
                  </a:ext>
                </a:extLst>
              </p:cNvPr>
              <p:cNvCxnSpPr/>
              <p:nvPr/>
            </p:nvCxnSpPr>
            <p:spPr>
              <a:xfrm>
                <a:off x="2242065" y="1249224"/>
                <a:ext cx="0" cy="3265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822A353D-DE97-4FCB-BEBB-DCC12A0782B6}"/>
              </a:ext>
            </a:extLst>
          </p:cNvPr>
          <p:cNvSpPr/>
          <p:nvPr/>
        </p:nvSpPr>
        <p:spPr>
          <a:xfrm>
            <a:off x="1721817" y="1350241"/>
            <a:ext cx="3863945" cy="2466945"/>
          </a:xfrm>
          <a:prstGeom prst="rect">
            <a:avLst/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192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92" grpId="0" animBg="1"/>
      <p:bldP spid="9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11267"/>
            <a:ext cx="12192000" cy="6868329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6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" y="6299480"/>
            <a:ext cx="798680" cy="187024"/>
          </a:xfrm>
          <a:prstGeom prst="rect">
            <a:avLst/>
          </a:prstGeom>
        </p:spPr>
      </p:pic>
      <p:sp>
        <p:nvSpPr>
          <p:cNvPr id="9" name="Shape 482">
            <a:extLst>
              <a:ext uri="{FF2B5EF4-FFF2-40B4-BE49-F238E27FC236}">
                <a16:creationId xmlns:a16="http://schemas.microsoft.com/office/drawing/2014/main" id="{E9818AE6-B876-467E-B5D1-025C4E6ECB14}"/>
              </a:ext>
            </a:extLst>
          </p:cNvPr>
          <p:cNvSpPr txBox="1"/>
          <p:nvPr/>
        </p:nvSpPr>
        <p:spPr>
          <a:xfrm>
            <a:off x="234039" y="4291463"/>
            <a:ext cx="1792816" cy="1018071"/>
          </a:xfrm>
          <a:prstGeom prst="rect">
            <a:avLst/>
          </a:prstGeom>
          <a:noFill/>
          <a:ln w="12700" cmpd="sng">
            <a:solidFill>
              <a:srgbClr val="705D8B"/>
            </a:solidFill>
            <a:prstDash val="dash"/>
          </a:ln>
        </p:spPr>
        <p:txBody>
          <a:bodyPr lIns="121900" tIns="121900" rIns="121900" bIns="121900" anchor="t" anchorCtr="0">
            <a:normAutofit fontScale="92500" lnSpcReduction="20000"/>
          </a:bodyPr>
          <a:lstStyle/>
          <a:p>
            <a:pPr defTabSz="609585">
              <a:buClr>
                <a:srgbClr val="000000"/>
              </a:buClr>
              <a:buSzPct val="25000"/>
            </a:pPr>
            <a:r>
              <a:rPr lang="en-US" sz="160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If an </a:t>
            </a:r>
            <a:r>
              <a:rPr lang="en-US" sz="1600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 fails,</a:t>
            </a:r>
            <a:r>
              <a:rPr lang="en-US" sz="160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PCF reboots app in a new container.</a:t>
            </a:r>
          </a:p>
        </p:txBody>
      </p:sp>
      <p:sp>
        <p:nvSpPr>
          <p:cNvPr id="10" name="Pentagon 2">
            <a:extLst>
              <a:ext uri="{FF2B5EF4-FFF2-40B4-BE49-F238E27FC236}">
                <a16:creationId xmlns:a16="http://schemas.microsoft.com/office/drawing/2014/main" id="{9E0F6C6B-F4A5-4A73-B834-660792BEA21F}"/>
              </a:ext>
            </a:extLst>
          </p:cNvPr>
          <p:cNvSpPr/>
          <p:nvPr/>
        </p:nvSpPr>
        <p:spPr>
          <a:xfrm>
            <a:off x="285976" y="5437506"/>
            <a:ext cx="1710304" cy="679849"/>
          </a:xfrm>
          <a:prstGeom prst="homePlat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r>
              <a:rPr lang="en-US" sz="2400" dirty="0">
                <a:solidFill>
                  <a:srgbClr val="FFFFFF"/>
                </a:solidFill>
                <a:latin typeface="Arial"/>
              </a:rPr>
              <a:t>App Fail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DF321E-FD74-4C9B-82F8-177016AEC576}"/>
              </a:ext>
            </a:extLst>
          </p:cNvPr>
          <p:cNvGrpSpPr/>
          <p:nvPr/>
        </p:nvGrpSpPr>
        <p:grpSpPr>
          <a:xfrm>
            <a:off x="330156" y="1610955"/>
            <a:ext cx="1606549" cy="2388973"/>
            <a:chOff x="240620" y="1409700"/>
            <a:chExt cx="1204912" cy="1706124"/>
          </a:xfrm>
        </p:grpSpPr>
        <p:sp>
          <p:nvSpPr>
            <p:cNvPr id="12" name="Shape 484">
              <a:extLst>
                <a:ext uri="{FF2B5EF4-FFF2-40B4-BE49-F238E27FC236}">
                  <a16:creationId xmlns:a16="http://schemas.microsoft.com/office/drawing/2014/main" id="{21FFD7C2-3CE6-47B6-9276-E46A57822FCD}"/>
                </a:ext>
              </a:extLst>
            </p:cNvPr>
            <p:cNvSpPr txBox="1"/>
            <p:nvPr/>
          </p:nvSpPr>
          <p:spPr>
            <a:xfrm>
              <a:off x="240620" y="1409700"/>
              <a:ext cx="1204912" cy="1706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rnd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t" anchorCtr="0">
              <a:normAutofit/>
            </a:bodyPr>
            <a:lstStyle/>
            <a:p>
              <a:pPr algn="ctr" defTabSz="609585">
                <a:buClr>
                  <a:srgbClr val="000000"/>
                </a:buClr>
                <a:buSzPct val="25000"/>
              </a:pPr>
              <a:r>
                <a:rPr lang="en-US" sz="2400" b="1" dirty="0">
                  <a:solidFill>
                    <a:srgbClr val="4C4C4C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PCF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087C82-1EC7-454A-A406-26833D61BDA2}"/>
                </a:ext>
              </a:extLst>
            </p:cNvPr>
            <p:cNvSpPr/>
            <p:nvPr/>
          </p:nvSpPr>
          <p:spPr>
            <a:xfrm>
              <a:off x="408214" y="1830078"/>
              <a:ext cx="263071" cy="398571"/>
            </a:xfrm>
            <a:prstGeom prst="rect">
              <a:avLst/>
            </a:prstGeom>
            <a:solidFill>
              <a:srgbClr val="00877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r>
                <a:rPr lang="en-US" sz="1200" dirty="0">
                  <a:solidFill>
                    <a:srgbClr val="FFFFFF"/>
                  </a:solidFill>
                  <a:latin typeface="Arial"/>
                </a:rPr>
                <a:t>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39FA57-4669-437A-818C-325F55310640}"/>
                </a:ext>
              </a:extLst>
            </p:cNvPr>
            <p:cNvSpPr/>
            <p:nvPr/>
          </p:nvSpPr>
          <p:spPr>
            <a:xfrm>
              <a:off x="752583" y="1817579"/>
              <a:ext cx="263071" cy="415265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r>
                <a:rPr lang="en-US" sz="1200" dirty="0">
                  <a:solidFill>
                    <a:srgbClr val="4D4D4D"/>
                  </a:solidFill>
                  <a:latin typeface="Arial"/>
                </a:rPr>
                <a:t>B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3A1631-D4BD-4076-B412-38189FB860A7}"/>
                </a:ext>
              </a:extLst>
            </p:cNvPr>
            <p:cNvSpPr/>
            <p:nvPr/>
          </p:nvSpPr>
          <p:spPr>
            <a:xfrm>
              <a:off x="1096395" y="1814678"/>
              <a:ext cx="263071" cy="424919"/>
            </a:xfrm>
            <a:prstGeom prst="rect">
              <a:avLst/>
            </a:prstGeom>
            <a:solidFill>
              <a:srgbClr val="00877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r>
                <a:rPr lang="en-US" sz="1200" dirty="0">
                  <a:solidFill>
                    <a:srgbClr val="FFFFFF"/>
                  </a:solidFill>
                  <a:latin typeface="Arial"/>
                </a:rPr>
                <a:t>C</a:t>
              </a:r>
              <a:endParaRPr lang="en-US" sz="24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22476F8-66AF-4284-A4D8-49E162A91E15}"/>
                </a:ext>
              </a:extLst>
            </p:cNvPr>
            <p:cNvSpPr/>
            <p:nvPr/>
          </p:nvSpPr>
          <p:spPr>
            <a:xfrm>
              <a:off x="743164" y="2566664"/>
              <a:ext cx="263071" cy="415265"/>
            </a:xfrm>
            <a:prstGeom prst="rect">
              <a:avLst/>
            </a:prstGeom>
            <a:solidFill>
              <a:srgbClr val="00877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r>
                <a:rPr lang="en-US" sz="1200" dirty="0">
                  <a:solidFill>
                    <a:srgbClr val="FFFFFF"/>
                  </a:solidFill>
                  <a:latin typeface="Arial"/>
                </a:rPr>
                <a:t>B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0105F5-EAB1-453C-9C5C-AB0F8F51D527}"/>
                </a:ext>
              </a:extLst>
            </p:cNvPr>
            <p:cNvCxnSpPr>
              <a:stCxn id="14" idx="2"/>
              <a:endCxn id="16" idx="0"/>
            </p:cNvCxnSpPr>
            <p:nvPr/>
          </p:nvCxnSpPr>
          <p:spPr>
            <a:xfrm flipH="1">
              <a:off x="874700" y="2232844"/>
              <a:ext cx="9419" cy="33382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hape 499">
            <a:extLst>
              <a:ext uri="{FF2B5EF4-FFF2-40B4-BE49-F238E27FC236}">
                <a16:creationId xmlns:a16="http://schemas.microsoft.com/office/drawing/2014/main" id="{D02C26E0-7CEA-46D2-8B27-D74018029E79}"/>
              </a:ext>
            </a:extLst>
          </p:cNvPr>
          <p:cNvSpPr/>
          <p:nvPr/>
        </p:nvSpPr>
        <p:spPr>
          <a:xfrm>
            <a:off x="1046981" y="2616186"/>
            <a:ext cx="283036" cy="201140"/>
          </a:xfrm>
          <a:custGeom>
            <a:avLst/>
            <a:gdLst/>
            <a:ahLst/>
            <a:cxnLst/>
            <a:rect l="0" t="0" r="0" b="0"/>
            <a:pathLst>
              <a:path w="847118" h="847118" extrusionOk="0">
                <a:moveTo>
                  <a:pt x="0" y="148240"/>
                </a:moveTo>
                <a:lnTo>
                  <a:pt x="148240" y="0"/>
                </a:lnTo>
                <a:lnTo>
                  <a:pt x="423559" y="275319"/>
                </a:lnTo>
                <a:lnTo>
                  <a:pt x="698878" y="0"/>
                </a:lnTo>
                <a:lnTo>
                  <a:pt x="847118" y="148240"/>
                </a:lnTo>
                <a:lnTo>
                  <a:pt x="571799" y="423559"/>
                </a:lnTo>
                <a:lnTo>
                  <a:pt x="847118" y="698878"/>
                </a:lnTo>
                <a:lnTo>
                  <a:pt x="698878" y="847118"/>
                </a:lnTo>
                <a:lnTo>
                  <a:pt x="423559" y="571799"/>
                </a:lnTo>
                <a:lnTo>
                  <a:pt x="148240" y="847118"/>
                </a:lnTo>
                <a:lnTo>
                  <a:pt x="0" y="698878"/>
                </a:lnTo>
                <a:lnTo>
                  <a:pt x="275319" y="423559"/>
                </a:lnTo>
                <a:lnTo>
                  <a:pt x="0" y="148240"/>
                </a:lnTo>
                <a:close/>
              </a:path>
            </a:pathLst>
          </a:custGeom>
          <a:solidFill>
            <a:srgbClr val="FF0000"/>
          </a:solidFill>
          <a:ln w="19050" cap="flat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t" anchorCtr="0">
            <a:normAutofit fontScale="25000" lnSpcReduction="20000"/>
          </a:bodyPr>
          <a:lstStyle/>
          <a:p>
            <a:pPr defTabSz="609585"/>
            <a:endParaRPr sz="320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258FE1-8081-4959-9FAE-00B624D6AF73}"/>
              </a:ext>
            </a:extLst>
          </p:cNvPr>
          <p:cNvGrpSpPr/>
          <p:nvPr/>
        </p:nvGrpSpPr>
        <p:grpSpPr>
          <a:xfrm>
            <a:off x="8690385" y="1612055"/>
            <a:ext cx="3132179" cy="4469068"/>
            <a:chOff x="6517789" y="1209041"/>
            <a:chExt cx="2349134" cy="3351801"/>
          </a:xfrm>
        </p:grpSpPr>
        <p:sp>
          <p:nvSpPr>
            <p:cNvPr id="20" name="Pentagon 131">
              <a:extLst>
                <a:ext uri="{FF2B5EF4-FFF2-40B4-BE49-F238E27FC236}">
                  <a16:creationId xmlns:a16="http://schemas.microsoft.com/office/drawing/2014/main" id="{364A4FC0-44C4-4260-8130-2FB180CF9426}"/>
                </a:ext>
              </a:extLst>
            </p:cNvPr>
            <p:cNvSpPr/>
            <p:nvPr/>
          </p:nvSpPr>
          <p:spPr>
            <a:xfrm>
              <a:off x="6665494" y="4050955"/>
              <a:ext cx="1282728" cy="509887"/>
            </a:xfrm>
            <a:prstGeom prst="homePlate">
              <a:avLst/>
            </a:prstGeom>
            <a:solidFill>
              <a:srgbClr val="008774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Rack Fail</a:t>
              </a:r>
            </a:p>
          </p:txBody>
        </p:sp>
        <p:sp>
          <p:nvSpPr>
            <p:cNvPr id="21" name="Shape 482">
              <a:extLst>
                <a:ext uri="{FF2B5EF4-FFF2-40B4-BE49-F238E27FC236}">
                  <a16:creationId xmlns:a16="http://schemas.microsoft.com/office/drawing/2014/main" id="{40A6B442-58F7-4D76-82ED-73C6680F2A8D}"/>
                </a:ext>
              </a:extLst>
            </p:cNvPr>
            <p:cNvSpPr txBox="1"/>
            <p:nvPr/>
          </p:nvSpPr>
          <p:spPr>
            <a:xfrm>
              <a:off x="6544553" y="3218597"/>
              <a:ext cx="1502960" cy="768564"/>
            </a:xfrm>
            <a:prstGeom prst="rect">
              <a:avLst/>
            </a:prstGeom>
            <a:noFill/>
            <a:ln w="12700" cmpd="sng">
              <a:solidFill>
                <a:srgbClr val="705D8B"/>
              </a:solidFill>
              <a:prstDash val="dash"/>
            </a:ln>
          </p:spPr>
          <p:txBody>
            <a:bodyPr lIns="121900" tIns="121900" rIns="121900" bIns="121900" anchor="t" anchorCtr="0">
              <a:normAutofit fontScale="77500" lnSpcReduction="20000"/>
            </a:bodyPr>
            <a:lstStyle/>
            <a:p>
              <a:pPr defTabSz="609585">
                <a:buClr>
                  <a:srgbClr val="000000"/>
                </a:buClr>
                <a:buSzPct val="25000"/>
              </a:pPr>
              <a:r>
                <a:rPr lang="en-US" sz="1600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If </a:t>
              </a:r>
              <a:r>
                <a:rPr lang="en-US" sz="1600" b="1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 datacenter rack fails</a:t>
              </a:r>
              <a:r>
                <a:rPr lang="en-US" sz="1600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, PCF ensures applications stay running in multiple availability zones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51D432C-9A6D-4412-BF4B-1FE8BE1628DC}"/>
                </a:ext>
              </a:extLst>
            </p:cNvPr>
            <p:cNvGrpSpPr/>
            <p:nvPr/>
          </p:nvGrpSpPr>
          <p:grpSpPr>
            <a:xfrm>
              <a:off x="7867371" y="1209041"/>
              <a:ext cx="999552" cy="1788159"/>
              <a:chOff x="7633410" y="1209041"/>
              <a:chExt cx="999552" cy="1788159"/>
            </a:xfrm>
          </p:grpSpPr>
          <p:sp>
            <p:nvSpPr>
              <p:cNvPr id="55" name="Shape 561">
                <a:extLst>
                  <a:ext uri="{FF2B5EF4-FFF2-40B4-BE49-F238E27FC236}">
                    <a16:creationId xmlns:a16="http://schemas.microsoft.com/office/drawing/2014/main" id="{EF42D0BB-24B7-4837-8FEE-3C57A9FFDD74}"/>
                  </a:ext>
                </a:extLst>
              </p:cNvPr>
              <p:cNvSpPr txBox="1"/>
              <p:nvPr/>
            </p:nvSpPr>
            <p:spPr>
              <a:xfrm>
                <a:off x="7633410" y="1209041"/>
                <a:ext cx="999552" cy="1788159"/>
              </a:xfrm>
              <a:prstGeom prst="rect">
                <a:avLst/>
              </a:prstGeom>
              <a:solidFill>
                <a:srgbClr val="F2F2F2"/>
              </a:solidFill>
              <a:ln w="19050" cap="rnd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t" anchorCtr="0">
                <a:normAutofit/>
              </a:bodyPr>
              <a:lstStyle/>
              <a:p>
                <a:pPr algn="ctr" defTabSz="609585">
                  <a:buClr>
                    <a:srgbClr val="000000"/>
                  </a:buClr>
                  <a:buSzPct val="25000"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Zone 2</a:t>
                </a: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D442104C-D039-4067-9C3B-12FFF4B98276}"/>
                  </a:ext>
                </a:extLst>
              </p:cNvPr>
              <p:cNvGrpSpPr/>
              <p:nvPr/>
            </p:nvGrpSpPr>
            <p:grpSpPr>
              <a:xfrm>
                <a:off x="7710110" y="1850467"/>
                <a:ext cx="388355" cy="424199"/>
                <a:chOff x="240620" y="1409700"/>
                <a:chExt cx="1204912" cy="1656156"/>
              </a:xfrm>
            </p:grpSpPr>
            <p:sp>
              <p:nvSpPr>
                <p:cNvPr id="78" name="Shape 484">
                  <a:extLst>
                    <a:ext uri="{FF2B5EF4-FFF2-40B4-BE49-F238E27FC236}">
                      <a16:creationId xmlns:a16="http://schemas.microsoft.com/office/drawing/2014/main" id="{4105E5F1-0AF4-40C5-9A89-B6FFC0FA0603}"/>
                    </a:ext>
                  </a:extLst>
                </p:cNvPr>
                <p:cNvSpPr txBox="1"/>
                <p:nvPr/>
              </p:nvSpPr>
              <p:spPr>
                <a:xfrm>
                  <a:off x="240620" y="1409700"/>
                  <a:ext cx="1204912" cy="1656156"/>
                </a:xfrm>
                <a:prstGeom prst="rect">
                  <a:avLst/>
                </a:prstGeom>
                <a:solidFill>
                  <a:schemeClr val="dk2"/>
                </a:solidFill>
                <a:ln w="19050" cap="rnd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t" anchorCtr="0">
                  <a:normAutofit fontScale="92500" lnSpcReduction="10000"/>
                </a:bodyPr>
                <a:lstStyle/>
                <a:p>
                  <a:pPr algn="ctr" defTabSz="609585">
                    <a:buClr>
                      <a:srgbClr val="000000"/>
                    </a:buClr>
                    <a:buSzPct val="25000"/>
                  </a:pPr>
                  <a:endParaRPr lang="en-US" sz="2400" b="1" dirty="0">
                    <a:solidFill>
                      <a:srgbClr val="4D4D4D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F554311-BE2D-45B3-8C69-D2C5AD277648}"/>
                    </a:ext>
                  </a:extLst>
                </p:cNvPr>
                <p:cNvSpPr/>
                <p:nvPr/>
              </p:nvSpPr>
              <p:spPr>
                <a:xfrm>
                  <a:off x="408214" y="1830078"/>
                  <a:ext cx="263071" cy="398571"/>
                </a:xfrm>
                <a:prstGeom prst="rect">
                  <a:avLst/>
                </a:prstGeom>
                <a:solidFill>
                  <a:srgbClr val="008774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A</a:t>
                  </a: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628FD309-D9E4-487C-AE79-E9A3E07523A7}"/>
                    </a:ext>
                  </a:extLst>
                </p:cNvPr>
                <p:cNvSpPr/>
                <p:nvPr/>
              </p:nvSpPr>
              <p:spPr>
                <a:xfrm>
                  <a:off x="752583" y="1817579"/>
                  <a:ext cx="263071" cy="415265"/>
                </a:xfrm>
                <a:prstGeom prst="rect">
                  <a:avLst/>
                </a:prstGeom>
                <a:solidFill>
                  <a:srgbClr val="008774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B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7D631B85-A392-4642-AD94-A24ACCF5EA15}"/>
                    </a:ext>
                  </a:extLst>
                </p:cNvPr>
                <p:cNvSpPr/>
                <p:nvPr/>
              </p:nvSpPr>
              <p:spPr>
                <a:xfrm>
                  <a:off x="1096395" y="1814678"/>
                  <a:ext cx="263071" cy="424919"/>
                </a:xfrm>
                <a:prstGeom prst="rect">
                  <a:avLst/>
                </a:prstGeom>
                <a:solidFill>
                  <a:srgbClr val="008774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C</a:t>
                  </a:r>
                  <a:endParaRPr lang="en-US" sz="2400" dirty="0">
                    <a:solidFill>
                      <a:srgbClr val="4D4D4D"/>
                    </a:solidFill>
                    <a:latin typeface="Arial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E1F5ACA-2366-43E0-AC28-F1F5C802E15C}"/>
                    </a:ext>
                  </a:extLst>
                </p:cNvPr>
                <p:cNvSpPr/>
                <p:nvPr/>
              </p:nvSpPr>
              <p:spPr>
                <a:xfrm>
                  <a:off x="743164" y="2566664"/>
                  <a:ext cx="263071" cy="415265"/>
                </a:xfrm>
                <a:prstGeom prst="rect">
                  <a:avLst/>
                </a:prstGeom>
                <a:solidFill>
                  <a:srgbClr val="008774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B</a:t>
                  </a:r>
                </a:p>
              </p:txBody>
            </p: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6028FFA-49C4-4E31-971A-0FED51F65E53}"/>
                    </a:ext>
                  </a:extLst>
                </p:cNvPr>
                <p:cNvCxnSpPr>
                  <a:stCxn id="80" idx="2"/>
                  <a:endCxn id="82" idx="0"/>
                </p:cNvCxnSpPr>
                <p:nvPr/>
              </p:nvCxnSpPr>
              <p:spPr>
                <a:xfrm flipH="1">
                  <a:off x="874700" y="2232844"/>
                  <a:ext cx="9419" cy="33382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58AEBA3-CB6A-4240-92A3-7DA8A098025A}"/>
                  </a:ext>
                </a:extLst>
              </p:cNvPr>
              <p:cNvGrpSpPr/>
              <p:nvPr/>
            </p:nvGrpSpPr>
            <p:grpSpPr>
              <a:xfrm>
                <a:off x="8193782" y="1850467"/>
                <a:ext cx="388355" cy="424199"/>
                <a:chOff x="240620" y="1409700"/>
                <a:chExt cx="1204912" cy="1656156"/>
              </a:xfrm>
            </p:grpSpPr>
            <p:sp>
              <p:nvSpPr>
                <p:cNvPr id="72" name="Shape 484">
                  <a:extLst>
                    <a:ext uri="{FF2B5EF4-FFF2-40B4-BE49-F238E27FC236}">
                      <a16:creationId xmlns:a16="http://schemas.microsoft.com/office/drawing/2014/main" id="{6BB1ECED-72A2-4EF9-B1AE-9C2D982DC767}"/>
                    </a:ext>
                  </a:extLst>
                </p:cNvPr>
                <p:cNvSpPr txBox="1"/>
                <p:nvPr/>
              </p:nvSpPr>
              <p:spPr>
                <a:xfrm>
                  <a:off x="240620" y="1409700"/>
                  <a:ext cx="1204912" cy="1656156"/>
                </a:xfrm>
                <a:prstGeom prst="rect">
                  <a:avLst/>
                </a:prstGeom>
                <a:solidFill>
                  <a:schemeClr val="dk2"/>
                </a:solidFill>
                <a:ln w="19050" cap="rnd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t" anchorCtr="0">
                  <a:normAutofit fontScale="92500" lnSpcReduction="10000"/>
                </a:bodyPr>
                <a:lstStyle/>
                <a:p>
                  <a:pPr algn="ctr" defTabSz="609585">
                    <a:buClr>
                      <a:srgbClr val="000000"/>
                    </a:buClr>
                    <a:buSzPct val="25000"/>
                  </a:pPr>
                  <a:endParaRPr lang="en-US" sz="2400" b="1" dirty="0">
                    <a:solidFill>
                      <a:srgbClr val="4D4D4D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70DC8D12-557B-4163-938A-B3AA4B1E7540}"/>
                    </a:ext>
                  </a:extLst>
                </p:cNvPr>
                <p:cNvSpPr/>
                <p:nvPr/>
              </p:nvSpPr>
              <p:spPr>
                <a:xfrm>
                  <a:off x="408214" y="1830078"/>
                  <a:ext cx="263071" cy="398571"/>
                </a:xfrm>
                <a:prstGeom prst="rect">
                  <a:avLst/>
                </a:prstGeom>
                <a:solidFill>
                  <a:srgbClr val="008774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A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501DCC24-EC53-4A4F-B0E8-99FEE1E85FC8}"/>
                    </a:ext>
                  </a:extLst>
                </p:cNvPr>
                <p:cNvSpPr/>
                <p:nvPr/>
              </p:nvSpPr>
              <p:spPr>
                <a:xfrm>
                  <a:off x="752583" y="1817579"/>
                  <a:ext cx="263071" cy="415265"/>
                </a:xfrm>
                <a:prstGeom prst="rect">
                  <a:avLst/>
                </a:prstGeom>
                <a:solidFill>
                  <a:srgbClr val="008774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B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33EF043E-D3AF-47F8-B9C4-B2892D63261E}"/>
                    </a:ext>
                  </a:extLst>
                </p:cNvPr>
                <p:cNvSpPr/>
                <p:nvPr/>
              </p:nvSpPr>
              <p:spPr>
                <a:xfrm>
                  <a:off x="1096395" y="1814678"/>
                  <a:ext cx="263071" cy="424919"/>
                </a:xfrm>
                <a:prstGeom prst="rect">
                  <a:avLst/>
                </a:prstGeom>
                <a:solidFill>
                  <a:srgbClr val="008774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C</a:t>
                  </a:r>
                  <a:endParaRPr lang="en-US" sz="2400" dirty="0">
                    <a:solidFill>
                      <a:srgbClr val="4D4D4D"/>
                    </a:solidFill>
                    <a:latin typeface="Arial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36389CC-CA6F-42E7-9121-035B0D40E54B}"/>
                    </a:ext>
                  </a:extLst>
                </p:cNvPr>
                <p:cNvSpPr/>
                <p:nvPr/>
              </p:nvSpPr>
              <p:spPr>
                <a:xfrm>
                  <a:off x="743164" y="2566664"/>
                  <a:ext cx="263071" cy="415265"/>
                </a:xfrm>
                <a:prstGeom prst="rect">
                  <a:avLst/>
                </a:prstGeom>
                <a:solidFill>
                  <a:srgbClr val="008774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B</a:t>
                  </a: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40529B82-5962-4948-AECA-D975B296E489}"/>
                    </a:ext>
                  </a:extLst>
                </p:cNvPr>
                <p:cNvCxnSpPr>
                  <a:stCxn id="74" idx="2"/>
                  <a:endCxn id="76" idx="0"/>
                </p:cNvCxnSpPr>
                <p:nvPr/>
              </p:nvCxnSpPr>
              <p:spPr>
                <a:xfrm flipH="1">
                  <a:off x="874700" y="2232844"/>
                  <a:ext cx="9419" cy="33382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191540A-882E-4CB5-AA01-91B5BC0CC1B6}"/>
                  </a:ext>
                </a:extLst>
              </p:cNvPr>
              <p:cNvGrpSpPr/>
              <p:nvPr/>
            </p:nvGrpSpPr>
            <p:grpSpPr>
              <a:xfrm>
                <a:off x="8192153" y="2417604"/>
                <a:ext cx="388355" cy="424199"/>
                <a:chOff x="240620" y="1409700"/>
                <a:chExt cx="1204912" cy="1656156"/>
              </a:xfrm>
            </p:grpSpPr>
            <p:sp>
              <p:nvSpPr>
                <p:cNvPr id="66" name="Shape 484">
                  <a:extLst>
                    <a:ext uri="{FF2B5EF4-FFF2-40B4-BE49-F238E27FC236}">
                      <a16:creationId xmlns:a16="http://schemas.microsoft.com/office/drawing/2014/main" id="{129F92F8-CE74-46AA-8B33-BA2A01C83151}"/>
                    </a:ext>
                  </a:extLst>
                </p:cNvPr>
                <p:cNvSpPr txBox="1"/>
                <p:nvPr/>
              </p:nvSpPr>
              <p:spPr>
                <a:xfrm>
                  <a:off x="240620" y="1409700"/>
                  <a:ext cx="1204912" cy="1656156"/>
                </a:xfrm>
                <a:prstGeom prst="rect">
                  <a:avLst/>
                </a:prstGeom>
                <a:solidFill>
                  <a:schemeClr val="dk2"/>
                </a:solidFill>
                <a:ln w="19050" cap="rnd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t" anchorCtr="0">
                  <a:normAutofit fontScale="92500" lnSpcReduction="10000"/>
                </a:bodyPr>
                <a:lstStyle/>
                <a:p>
                  <a:pPr algn="ctr" defTabSz="609585">
                    <a:buClr>
                      <a:srgbClr val="000000"/>
                    </a:buClr>
                    <a:buSzPct val="25000"/>
                  </a:pPr>
                  <a:endParaRPr lang="en-US" sz="2400" b="1" dirty="0">
                    <a:solidFill>
                      <a:srgbClr val="4D4D4D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8FE80F2-C03A-4971-AFA9-86E8ABEC0048}"/>
                    </a:ext>
                  </a:extLst>
                </p:cNvPr>
                <p:cNvSpPr/>
                <p:nvPr/>
              </p:nvSpPr>
              <p:spPr>
                <a:xfrm>
                  <a:off x="408214" y="1830078"/>
                  <a:ext cx="263071" cy="398571"/>
                </a:xfrm>
                <a:prstGeom prst="rect">
                  <a:avLst/>
                </a:prstGeom>
                <a:solidFill>
                  <a:srgbClr val="008774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A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8A319E32-525D-442B-8B2B-116D8EABBF24}"/>
                    </a:ext>
                  </a:extLst>
                </p:cNvPr>
                <p:cNvSpPr/>
                <p:nvPr/>
              </p:nvSpPr>
              <p:spPr>
                <a:xfrm>
                  <a:off x="752583" y="1817579"/>
                  <a:ext cx="263071" cy="415265"/>
                </a:xfrm>
                <a:prstGeom prst="rect">
                  <a:avLst/>
                </a:prstGeom>
                <a:solidFill>
                  <a:srgbClr val="008774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B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37B774CA-1DA6-486C-8F2A-FF59AEE6DE56}"/>
                    </a:ext>
                  </a:extLst>
                </p:cNvPr>
                <p:cNvSpPr/>
                <p:nvPr/>
              </p:nvSpPr>
              <p:spPr>
                <a:xfrm>
                  <a:off x="1096395" y="1814678"/>
                  <a:ext cx="263071" cy="424919"/>
                </a:xfrm>
                <a:prstGeom prst="rect">
                  <a:avLst/>
                </a:prstGeom>
                <a:solidFill>
                  <a:srgbClr val="008774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C</a:t>
                  </a:r>
                  <a:endParaRPr lang="en-US" sz="2400" dirty="0">
                    <a:solidFill>
                      <a:srgbClr val="4D4D4D"/>
                    </a:solidFill>
                    <a:latin typeface="Arial"/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D519320C-9555-4570-8CD1-2DA53CF2E86E}"/>
                    </a:ext>
                  </a:extLst>
                </p:cNvPr>
                <p:cNvSpPr/>
                <p:nvPr/>
              </p:nvSpPr>
              <p:spPr>
                <a:xfrm>
                  <a:off x="743164" y="2566664"/>
                  <a:ext cx="263071" cy="415265"/>
                </a:xfrm>
                <a:prstGeom prst="rect">
                  <a:avLst/>
                </a:prstGeom>
                <a:solidFill>
                  <a:srgbClr val="008774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B</a:t>
                  </a:r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B5E1C5D-24D3-464A-ADEF-DFB02FB04748}"/>
                    </a:ext>
                  </a:extLst>
                </p:cNvPr>
                <p:cNvCxnSpPr>
                  <a:stCxn id="68" idx="2"/>
                  <a:endCxn id="70" idx="0"/>
                </p:cNvCxnSpPr>
                <p:nvPr/>
              </p:nvCxnSpPr>
              <p:spPr>
                <a:xfrm flipH="1">
                  <a:off x="874700" y="2232844"/>
                  <a:ext cx="9419" cy="33382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AF2CD856-C078-4F38-B32D-C2AB5A84D2AB}"/>
                  </a:ext>
                </a:extLst>
              </p:cNvPr>
              <p:cNvGrpSpPr/>
              <p:nvPr/>
            </p:nvGrpSpPr>
            <p:grpSpPr>
              <a:xfrm>
                <a:off x="7717356" y="2418344"/>
                <a:ext cx="388355" cy="424199"/>
                <a:chOff x="240620" y="1409700"/>
                <a:chExt cx="1204912" cy="1656156"/>
              </a:xfrm>
            </p:grpSpPr>
            <p:sp>
              <p:nvSpPr>
                <p:cNvPr id="60" name="Shape 484">
                  <a:extLst>
                    <a:ext uri="{FF2B5EF4-FFF2-40B4-BE49-F238E27FC236}">
                      <a16:creationId xmlns:a16="http://schemas.microsoft.com/office/drawing/2014/main" id="{30140F5E-C8C5-4E59-894F-6AFBB4846232}"/>
                    </a:ext>
                  </a:extLst>
                </p:cNvPr>
                <p:cNvSpPr txBox="1"/>
                <p:nvPr/>
              </p:nvSpPr>
              <p:spPr>
                <a:xfrm>
                  <a:off x="240620" y="1409700"/>
                  <a:ext cx="1204912" cy="1656156"/>
                </a:xfrm>
                <a:prstGeom prst="rect">
                  <a:avLst/>
                </a:prstGeom>
                <a:solidFill>
                  <a:schemeClr val="dk2"/>
                </a:solidFill>
                <a:ln w="19050" cap="rnd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t" anchorCtr="0">
                  <a:normAutofit fontScale="92500" lnSpcReduction="10000"/>
                </a:bodyPr>
                <a:lstStyle/>
                <a:p>
                  <a:pPr algn="ctr" defTabSz="609585">
                    <a:buClr>
                      <a:srgbClr val="000000"/>
                    </a:buClr>
                    <a:buSzPct val="25000"/>
                  </a:pPr>
                  <a:endParaRPr lang="en-US" sz="2400" b="1" dirty="0">
                    <a:solidFill>
                      <a:srgbClr val="4D4D4D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3A3F53FC-6485-4C35-AD27-0373ABD8A501}"/>
                    </a:ext>
                  </a:extLst>
                </p:cNvPr>
                <p:cNvSpPr/>
                <p:nvPr/>
              </p:nvSpPr>
              <p:spPr>
                <a:xfrm>
                  <a:off x="408214" y="1830078"/>
                  <a:ext cx="263071" cy="398571"/>
                </a:xfrm>
                <a:prstGeom prst="rect">
                  <a:avLst/>
                </a:prstGeom>
                <a:solidFill>
                  <a:srgbClr val="008774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A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3510BD31-3817-4587-B087-2640503B55CD}"/>
                    </a:ext>
                  </a:extLst>
                </p:cNvPr>
                <p:cNvSpPr/>
                <p:nvPr/>
              </p:nvSpPr>
              <p:spPr>
                <a:xfrm>
                  <a:off x="752583" y="1817579"/>
                  <a:ext cx="263071" cy="415265"/>
                </a:xfrm>
                <a:prstGeom prst="rect">
                  <a:avLst/>
                </a:prstGeom>
                <a:solidFill>
                  <a:srgbClr val="008774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B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FFE1CD0-D921-44DA-9591-7AE38B8FB64A}"/>
                    </a:ext>
                  </a:extLst>
                </p:cNvPr>
                <p:cNvSpPr/>
                <p:nvPr/>
              </p:nvSpPr>
              <p:spPr>
                <a:xfrm>
                  <a:off x="1096395" y="1814678"/>
                  <a:ext cx="263071" cy="424919"/>
                </a:xfrm>
                <a:prstGeom prst="rect">
                  <a:avLst/>
                </a:prstGeom>
                <a:solidFill>
                  <a:srgbClr val="008774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C</a:t>
                  </a:r>
                  <a:endParaRPr lang="en-US" sz="2400" dirty="0">
                    <a:solidFill>
                      <a:srgbClr val="4D4D4D"/>
                    </a:solidFill>
                    <a:latin typeface="Arial"/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3C72055-EE0E-40A0-BB6F-131E2F996E98}"/>
                    </a:ext>
                  </a:extLst>
                </p:cNvPr>
                <p:cNvSpPr/>
                <p:nvPr/>
              </p:nvSpPr>
              <p:spPr>
                <a:xfrm>
                  <a:off x="743164" y="2566664"/>
                  <a:ext cx="263071" cy="415265"/>
                </a:xfrm>
                <a:prstGeom prst="rect">
                  <a:avLst/>
                </a:prstGeom>
                <a:solidFill>
                  <a:srgbClr val="008774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B</a:t>
                  </a:r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0D9AF66-37CB-418F-9474-ACFC25DC1E76}"/>
                    </a:ext>
                  </a:extLst>
                </p:cNvPr>
                <p:cNvCxnSpPr>
                  <a:stCxn id="62" idx="2"/>
                  <a:endCxn id="64" idx="0"/>
                </p:cNvCxnSpPr>
                <p:nvPr/>
              </p:nvCxnSpPr>
              <p:spPr>
                <a:xfrm flipH="1">
                  <a:off x="874700" y="2232844"/>
                  <a:ext cx="9419" cy="33382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1845FBA-AE16-4AEE-939A-408EA6EC5F78}"/>
                </a:ext>
              </a:extLst>
            </p:cNvPr>
            <p:cNvGrpSpPr/>
            <p:nvPr/>
          </p:nvGrpSpPr>
          <p:grpSpPr>
            <a:xfrm>
              <a:off x="6517789" y="1209041"/>
              <a:ext cx="999552" cy="1788159"/>
              <a:chOff x="7633410" y="1209041"/>
              <a:chExt cx="999552" cy="1788159"/>
            </a:xfrm>
          </p:grpSpPr>
          <p:sp>
            <p:nvSpPr>
              <p:cNvPr id="25" name="Shape 561">
                <a:extLst>
                  <a:ext uri="{FF2B5EF4-FFF2-40B4-BE49-F238E27FC236}">
                    <a16:creationId xmlns:a16="http://schemas.microsoft.com/office/drawing/2014/main" id="{71B04FEF-03F1-4B66-A2E3-17F8DB71277C}"/>
                  </a:ext>
                </a:extLst>
              </p:cNvPr>
              <p:cNvSpPr txBox="1"/>
              <p:nvPr/>
            </p:nvSpPr>
            <p:spPr>
              <a:xfrm>
                <a:off x="7633410" y="1209041"/>
                <a:ext cx="999552" cy="1788159"/>
              </a:xfrm>
              <a:prstGeom prst="rect">
                <a:avLst/>
              </a:prstGeom>
              <a:solidFill>
                <a:srgbClr val="F2F2F2"/>
              </a:solidFill>
              <a:ln w="19050" cap="rnd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t" anchorCtr="0">
                <a:normAutofit/>
              </a:bodyPr>
              <a:lstStyle/>
              <a:p>
                <a:pPr algn="ctr" defTabSz="609585">
                  <a:buClr>
                    <a:srgbClr val="000000"/>
                  </a:buClr>
                  <a:buSzPct val="25000"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Zone 1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A812377-4C5F-4227-A481-B5A6C65394CA}"/>
                  </a:ext>
                </a:extLst>
              </p:cNvPr>
              <p:cNvGrpSpPr/>
              <p:nvPr/>
            </p:nvGrpSpPr>
            <p:grpSpPr>
              <a:xfrm>
                <a:off x="7710110" y="1850467"/>
                <a:ext cx="388355" cy="424199"/>
                <a:chOff x="240620" y="1409700"/>
                <a:chExt cx="1204912" cy="1656156"/>
              </a:xfrm>
            </p:grpSpPr>
            <p:sp>
              <p:nvSpPr>
                <p:cNvPr id="49" name="Shape 484">
                  <a:extLst>
                    <a:ext uri="{FF2B5EF4-FFF2-40B4-BE49-F238E27FC236}">
                      <a16:creationId xmlns:a16="http://schemas.microsoft.com/office/drawing/2014/main" id="{BA884FE9-7260-4C6F-A808-B70CD05063B1}"/>
                    </a:ext>
                  </a:extLst>
                </p:cNvPr>
                <p:cNvSpPr txBox="1"/>
                <p:nvPr/>
              </p:nvSpPr>
              <p:spPr>
                <a:xfrm>
                  <a:off x="240620" y="1409700"/>
                  <a:ext cx="1204912" cy="1656156"/>
                </a:xfrm>
                <a:prstGeom prst="rect">
                  <a:avLst/>
                </a:prstGeom>
                <a:solidFill>
                  <a:schemeClr val="dk2"/>
                </a:solidFill>
                <a:ln w="19050" cap="rnd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t" anchorCtr="0">
                  <a:normAutofit fontScale="92500" lnSpcReduction="10000"/>
                </a:bodyPr>
                <a:lstStyle/>
                <a:p>
                  <a:pPr algn="ctr" defTabSz="609585">
                    <a:buClr>
                      <a:srgbClr val="000000"/>
                    </a:buClr>
                    <a:buSzPct val="25000"/>
                  </a:pPr>
                  <a:endParaRPr lang="en-US" sz="2400" b="1" dirty="0">
                    <a:solidFill>
                      <a:srgbClr val="4D4D4D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1422717-37DF-4D77-8532-BA6CF44215E2}"/>
                    </a:ext>
                  </a:extLst>
                </p:cNvPr>
                <p:cNvSpPr/>
                <p:nvPr/>
              </p:nvSpPr>
              <p:spPr>
                <a:xfrm>
                  <a:off x="408214" y="1830078"/>
                  <a:ext cx="263071" cy="398571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A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4474EC8-8738-452E-8E54-525663A71918}"/>
                    </a:ext>
                  </a:extLst>
                </p:cNvPr>
                <p:cNvSpPr/>
                <p:nvPr/>
              </p:nvSpPr>
              <p:spPr>
                <a:xfrm>
                  <a:off x="752583" y="1817579"/>
                  <a:ext cx="263071" cy="415265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B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4562A5D3-BC2B-4E61-9CDE-8EC73C1EDDE4}"/>
                    </a:ext>
                  </a:extLst>
                </p:cNvPr>
                <p:cNvSpPr/>
                <p:nvPr/>
              </p:nvSpPr>
              <p:spPr>
                <a:xfrm>
                  <a:off x="1096395" y="1814678"/>
                  <a:ext cx="263071" cy="42491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C</a:t>
                  </a:r>
                  <a:endParaRPr lang="en-US" sz="2400" dirty="0">
                    <a:solidFill>
                      <a:srgbClr val="4D4D4D"/>
                    </a:solidFill>
                    <a:latin typeface="Arial"/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EC3E734-4B75-47C4-930C-F98D06AD4147}"/>
                    </a:ext>
                  </a:extLst>
                </p:cNvPr>
                <p:cNvSpPr/>
                <p:nvPr/>
              </p:nvSpPr>
              <p:spPr>
                <a:xfrm>
                  <a:off x="743164" y="2566664"/>
                  <a:ext cx="263071" cy="415265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B</a:t>
                  </a: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224C9C89-B4C7-425C-894B-EFCE810428CF}"/>
                    </a:ext>
                  </a:extLst>
                </p:cNvPr>
                <p:cNvCxnSpPr>
                  <a:stCxn id="51" idx="2"/>
                  <a:endCxn id="53" idx="0"/>
                </p:cNvCxnSpPr>
                <p:nvPr/>
              </p:nvCxnSpPr>
              <p:spPr>
                <a:xfrm flipH="1">
                  <a:off x="874700" y="2232844"/>
                  <a:ext cx="9419" cy="33382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B15B514-54C8-4540-97F0-B6BCF9C59030}"/>
                  </a:ext>
                </a:extLst>
              </p:cNvPr>
              <p:cNvGrpSpPr/>
              <p:nvPr/>
            </p:nvGrpSpPr>
            <p:grpSpPr>
              <a:xfrm>
                <a:off x="8193782" y="1850467"/>
                <a:ext cx="388355" cy="424199"/>
                <a:chOff x="240620" y="1409700"/>
                <a:chExt cx="1204912" cy="1656156"/>
              </a:xfrm>
            </p:grpSpPr>
            <p:sp>
              <p:nvSpPr>
                <p:cNvPr id="43" name="Shape 484">
                  <a:extLst>
                    <a:ext uri="{FF2B5EF4-FFF2-40B4-BE49-F238E27FC236}">
                      <a16:creationId xmlns:a16="http://schemas.microsoft.com/office/drawing/2014/main" id="{B28B93B9-00E8-4172-A67F-E1149F7E3B34}"/>
                    </a:ext>
                  </a:extLst>
                </p:cNvPr>
                <p:cNvSpPr txBox="1"/>
                <p:nvPr/>
              </p:nvSpPr>
              <p:spPr>
                <a:xfrm>
                  <a:off x="240620" y="1409700"/>
                  <a:ext cx="1204912" cy="1656156"/>
                </a:xfrm>
                <a:prstGeom prst="rect">
                  <a:avLst/>
                </a:prstGeom>
                <a:solidFill>
                  <a:schemeClr val="dk2"/>
                </a:solidFill>
                <a:ln w="19050" cap="rnd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t" anchorCtr="0">
                  <a:normAutofit fontScale="92500" lnSpcReduction="10000"/>
                </a:bodyPr>
                <a:lstStyle/>
                <a:p>
                  <a:pPr algn="ctr" defTabSz="609585">
                    <a:buClr>
                      <a:srgbClr val="000000"/>
                    </a:buClr>
                    <a:buSzPct val="25000"/>
                  </a:pPr>
                  <a:endParaRPr lang="en-US" sz="2400" b="1" dirty="0">
                    <a:solidFill>
                      <a:srgbClr val="4D4D4D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492E4DC5-988F-4E53-8754-B3BB4F84DFE1}"/>
                    </a:ext>
                  </a:extLst>
                </p:cNvPr>
                <p:cNvSpPr/>
                <p:nvPr/>
              </p:nvSpPr>
              <p:spPr>
                <a:xfrm>
                  <a:off x="408214" y="1830078"/>
                  <a:ext cx="263071" cy="398571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A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59BCC2B-8096-49FE-88B7-42956DE9FC94}"/>
                    </a:ext>
                  </a:extLst>
                </p:cNvPr>
                <p:cNvSpPr/>
                <p:nvPr/>
              </p:nvSpPr>
              <p:spPr>
                <a:xfrm>
                  <a:off x="752583" y="1817579"/>
                  <a:ext cx="263071" cy="415265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B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02EAE5D7-C4FC-4A61-AC67-6BB43D2DCCF8}"/>
                    </a:ext>
                  </a:extLst>
                </p:cNvPr>
                <p:cNvSpPr/>
                <p:nvPr/>
              </p:nvSpPr>
              <p:spPr>
                <a:xfrm>
                  <a:off x="1096395" y="1814678"/>
                  <a:ext cx="263071" cy="42491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C</a:t>
                  </a:r>
                  <a:endParaRPr lang="en-US" sz="2400" dirty="0">
                    <a:solidFill>
                      <a:srgbClr val="4D4D4D"/>
                    </a:solidFill>
                    <a:latin typeface="Arial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8163E41-DD57-4F28-9781-D5151F16A7C4}"/>
                    </a:ext>
                  </a:extLst>
                </p:cNvPr>
                <p:cNvSpPr/>
                <p:nvPr/>
              </p:nvSpPr>
              <p:spPr>
                <a:xfrm>
                  <a:off x="743164" y="2566664"/>
                  <a:ext cx="263071" cy="415265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B</a:t>
                  </a: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FC8DD3A-D145-4674-888F-002EAAA76D77}"/>
                    </a:ext>
                  </a:extLst>
                </p:cNvPr>
                <p:cNvCxnSpPr>
                  <a:stCxn id="45" idx="2"/>
                  <a:endCxn id="47" idx="0"/>
                </p:cNvCxnSpPr>
                <p:nvPr/>
              </p:nvCxnSpPr>
              <p:spPr>
                <a:xfrm flipH="1">
                  <a:off x="874700" y="2232844"/>
                  <a:ext cx="9419" cy="33382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8EE3AC6-A490-4C71-9026-6803451DDC90}"/>
                  </a:ext>
                </a:extLst>
              </p:cNvPr>
              <p:cNvGrpSpPr/>
              <p:nvPr/>
            </p:nvGrpSpPr>
            <p:grpSpPr>
              <a:xfrm>
                <a:off x="8192153" y="2417604"/>
                <a:ext cx="388355" cy="424199"/>
                <a:chOff x="240620" y="1409700"/>
                <a:chExt cx="1204912" cy="1656156"/>
              </a:xfrm>
            </p:grpSpPr>
            <p:sp>
              <p:nvSpPr>
                <p:cNvPr id="37" name="Shape 484">
                  <a:extLst>
                    <a:ext uri="{FF2B5EF4-FFF2-40B4-BE49-F238E27FC236}">
                      <a16:creationId xmlns:a16="http://schemas.microsoft.com/office/drawing/2014/main" id="{F67996AF-78D6-4DD8-A0AC-6A127037B5AD}"/>
                    </a:ext>
                  </a:extLst>
                </p:cNvPr>
                <p:cNvSpPr txBox="1"/>
                <p:nvPr/>
              </p:nvSpPr>
              <p:spPr>
                <a:xfrm>
                  <a:off x="240620" y="1409700"/>
                  <a:ext cx="1204912" cy="1656156"/>
                </a:xfrm>
                <a:prstGeom prst="rect">
                  <a:avLst/>
                </a:prstGeom>
                <a:solidFill>
                  <a:schemeClr val="dk2"/>
                </a:solidFill>
                <a:ln w="19050" cap="rnd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t" anchorCtr="0">
                  <a:normAutofit fontScale="92500" lnSpcReduction="10000"/>
                </a:bodyPr>
                <a:lstStyle/>
                <a:p>
                  <a:pPr algn="ctr" defTabSz="609585">
                    <a:buClr>
                      <a:srgbClr val="000000"/>
                    </a:buClr>
                    <a:buSzPct val="25000"/>
                  </a:pPr>
                  <a:endParaRPr lang="en-US" sz="2400" b="1" dirty="0">
                    <a:solidFill>
                      <a:srgbClr val="4D4D4D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1FFFD64-92AC-4FFD-B5DA-F18E6BFDA1D4}"/>
                    </a:ext>
                  </a:extLst>
                </p:cNvPr>
                <p:cNvSpPr/>
                <p:nvPr/>
              </p:nvSpPr>
              <p:spPr>
                <a:xfrm>
                  <a:off x="408214" y="1830078"/>
                  <a:ext cx="263071" cy="398571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A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EF985FE-955C-4C6C-B26E-49B97F4499CB}"/>
                    </a:ext>
                  </a:extLst>
                </p:cNvPr>
                <p:cNvSpPr/>
                <p:nvPr/>
              </p:nvSpPr>
              <p:spPr>
                <a:xfrm>
                  <a:off x="752583" y="1817579"/>
                  <a:ext cx="263071" cy="415265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B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A487F1D-81F2-48E0-B43E-DB8C9B705837}"/>
                    </a:ext>
                  </a:extLst>
                </p:cNvPr>
                <p:cNvSpPr/>
                <p:nvPr/>
              </p:nvSpPr>
              <p:spPr>
                <a:xfrm>
                  <a:off x="1096395" y="1814678"/>
                  <a:ext cx="263071" cy="42491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C</a:t>
                  </a:r>
                  <a:endParaRPr lang="en-US" sz="2400" dirty="0">
                    <a:solidFill>
                      <a:srgbClr val="4D4D4D"/>
                    </a:solidFill>
                    <a:latin typeface="Arial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B391CB5-F882-4357-B967-F417C189114F}"/>
                    </a:ext>
                  </a:extLst>
                </p:cNvPr>
                <p:cNvSpPr/>
                <p:nvPr/>
              </p:nvSpPr>
              <p:spPr>
                <a:xfrm>
                  <a:off x="743164" y="2566664"/>
                  <a:ext cx="263071" cy="415265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B</a:t>
                  </a:r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181739E5-283A-46A9-AEDA-0114C76F03C2}"/>
                    </a:ext>
                  </a:extLst>
                </p:cNvPr>
                <p:cNvCxnSpPr>
                  <a:stCxn id="39" idx="2"/>
                  <a:endCxn id="41" idx="0"/>
                </p:cNvCxnSpPr>
                <p:nvPr/>
              </p:nvCxnSpPr>
              <p:spPr>
                <a:xfrm flipH="1">
                  <a:off x="874700" y="2232844"/>
                  <a:ext cx="9419" cy="33382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27814B2-0FA9-4A75-99C6-31C867D5C063}"/>
                  </a:ext>
                </a:extLst>
              </p:cNvPr>
              <p:cNvGrpSpPr/>
              <p:nvPr/>
            </p:nvGrpSpPr>
            <p:grpSpPr>
              <a:xfrm>
                <a:off x="7717356" y="2418344"/>
                <a:ext cx="388355" cy="424199"/>
                <a:chOff x="240620" y="1409700"/>
                <a:chExt cx="1204912" cy="1656156"/>
              </a:xfrm>
            </p:grpSpPr>
            <p:sp>
              <p:nvSpPr>
                <p:cNvPr id="31" name="Shape 484">
                  <a:extLst>
                    <a:ext uri="{FF2B5EF4-FFF2-40B4-BE49-F238E27FC236}">
                      <a16:creationId xmlns:a16="http://schemas.microsoft.com/office/drawing/2014/main" id="{F4212B24-490F-4D1F-A9FA-8A94DA4A0F52}"/>
                    </a:ext>
                  </a:extLst>
                </p:cNvPr>
                <p:cNvSpPr txBox="1"/>
                <p:nvPr/>
              </p:nvSpPr>
              <p:spPr>
                <a:xfrm>
                  <a:off x="240620" y="1409700"/>
                  <a:ext cx="1204912" cy="1656156"/>
                </a:xfrm>
                <a:prstGeom prst="rect">
                  <a:avLst/>
                </a:prstGeom>
                <a:solidFill>
                  <a:schemeClr val="dk2"/>
                </a:solidFill>
                <a:ln w="19050" cap="rnd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21900" tIns="121900" rIns="121900" bIns="121900" anchor="t" anchorCtr="0">
                  <a:normAutofit fontScale="92500" lnSpcReduction="10000"/>
                </a:bodyPr>
                <a:lstStyle/>
                <a:p>
                  <a:pPr algn="ctr" defTabSz="609585">
                    <a:buClr>
                      <a:srgbClr val="000000"/>
                    </a:buClr>
                    <a:buSzPct val="25000"/>
                  </a:pPr>
                  <a:endParaRPr lang="en-US" sz="2400" b="1" dirty="0">
                    <a:solidFill>
                      <a:srgbClr val="4D4D4D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BE9A29C0-C0F6-4D0B-A541-4AB0190B9EF8}"/>
                    </a:ext>
                  </a:extLst>
                </p:cNvPr>
                <p:cNvSpPr/>
                <p:nvPr/>
              </p:nvSpPr>
              <p:spPr>
                <a:xfrm>
                  <a:off x="408214" y="1830078"/>
                  <a:ext cx="263071" cy="398571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A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440F60A-59F7-47D1-8F99-B6D65A47B52D}"/>
                    </a:ext>
                  </a:extLst>
                </p:cNvPr>
                <p:cNvSpPr/>
                <p:nvPr/>
              </p:nvSpPr>
              <p:spPr>
                <a:xfrm>
                  <a:off x="752583" y="1817579"/>
                  <a:ext cx="263071" cy="415265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B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412F959C-436B-4BC3-B086-BBDEA1E63DA1}"/>
                    </a:ext>
                  </a:extLst>
                </p:cNvPr>
                <p:cNvSpPr/>
                <p:nvPr/>
              </p:nvSpPr>
              <p:spPr>
                <a:xfrm>
                  <a:off x="1096395" y="1814678"/>
                  <a:ext cx="263071" cy="42491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C</a:t>
                  </a:r>
                  <a:endParaRPr lang="en-US" sz="2400" dirty="0">
                    <a:solidFill>
                      <a:srgbClr val="4D4D4D"/>
                    </a:solidFill>
                    <a:latin typeface="Arial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ABB6DD1-C224-4842-9B7A-1764653B7085}"/>
                    </a:ext>
                  </a:extLst>
                </p:cNvPr>
                <p:cNvSpPr/>
                <p:nvPr/>
              </p:nvSpPr>
              <p:spPr>
                <a:xfrm>
                  <a:off x="743164" y="2566664"/>
                  <a:ext cx="263071" cy="415265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85"/>
                  <a:r>
                    <a:rPr lang="en-US" sz="1200" dirty="0">
                      <a:solidFill>
                        <a:srgbClr val="4D4D4D"/>
                      </a:solidFill>
                      <a:latin typeface="Arial"/>
                    </a:rPr>
                    <a:t>B</a:t>
                  </a:r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0E0AB1D9-3982-430F-B9B5-269786D666AE}"/>
                    </a:ext>
                  </a:extLst>
                </p:cNvPr>
                <p:cNvCxnSpPr>
                  <a:stCxn id="33" idx="2"/>
                  <a:endCxn id="35" idx="0"/>
                </p:cNvCxnSpPr>
                <p:nvPr/>
              </p:nvCxnSpPr>
              <p:spPr>
                <a:xfrm flipH="1">
                  <a:off x="874700" y="2232844"/>
                  <a:ext cx="9419" cy="33382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" name="Shape 599">
              <a:extLst>
                <a:ext uri="{FF2B5EF4-FFF2-40B4-BE49-F238E27FC236}">
                  <a16:creationId xmlns:a16="http://schemas.microsoft.com/office/drawing/2014/main" id="{A5628B1B-1D25-40FA-AECC-7FBFD369CDD2}"/>
                </a:ext>
              </a:extLst>
            </p:cNvPr>
            <p:cNvSpPr/>
            <p:nvPr/>
          </p:nvSpPr>
          <p:spPr>
            <a:xfrm>
              <a:off x="6614877" y="1850467"/>
              <a:ext cx="822270" cy="1076746"/>
            </a:xfrm>
            <a:custGeom>
              <a:avLst/>
              <a:gdLst/>
              <a:ahLst/>
              <a:cxnLst/>
              <a:rect l="0" t="0" r="0" b="0"/>
              <a:pathLst>
                <a:path w="975785" h="1546006" extrusionOk="0">
                  <a:moveTo>
                    <a:pt x="0" y="109589"/>
                  </a:moveTo>
                  <a:lnTo>
                    <a:pt x="203950" y="0"/>
                  </a:lnTo>
                  <a:lnTo>
                    <a:pt x="487893" y="528429"/>
                  </a:lnTo>
                  <a:lnTo>
                    <a:pt x="771835" y="0"/>
                  </a:lnTo>
                  <a:lnTo>
                    <a:pt x="975785" y="109589"/>
                  </a:lnTo>
                  <a:lnTo>
                    <a:pt x="619311" y="773003"/>
                  </a:lnTo>
                  <a:lnTo>
                    <a:pt x="975785" y="1436417"/>
                  </a:lnTo>
                  <a:lnTo>
                    <a:pt x="771835" y="1546006"/>
                  </a:lnTo>
                  <a:lnTo>
                    <a:pt x="487893" y="1017577"/>
                  </a:lnTo>
                  <a:lnTo>
                    <a:pt x="203950" y="1546006"/>
                  </a:lnTo>
                  <a:lnTo>
                    <a:pt x="0" y="1436417"/>
                  </a:lnTo>
                  <a:lnTo>
                    <a:pt x="356474" y="773003"/>
                  </a:lnTo>
                  <a:lnTo>
                    <a:pt x="0" y="109589"/>
                  </a:lnTo>
                  <a:close/>
                </a:path>
              </a:pathLst>
            </a:custGeom>
            <a:solidFill>
              <a:srgbClr val="FF0000"/>
            </a:solidFill>
            <a:ln w="19050" cap="flat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t" anchorCtr="0">
              <a:normAutofit fontScale="25000" lnSpcReduction="20000"/>
            </a:bodyPr>
            <a:lstStyle/>
            <a:p>
              <a:pPr defTabSz="609585"/>
              <a:endParaRPr sz="3200" dirty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9EC585C-60BF-49A2-99A5-2ED61DB5D2AF}"/>
              </a:ext>
            </a:extLst>
          </p:cNvPr>
          <p:cNvGrpSpPr/>
          <p:nvPr/>
        </p:nvGrpSpPr>
        <p:grpSpPr>
          <a:xfrm>
            <a:off x="2802603" y="1610955"/>
            <a:ext cx="2099451" cy="4506400"/>
            <a:chOff x="2101952" y="1208216"/>
            <a:chExt cx="1574588" cy="3379800"/>
          </a:xfrm>
        </p:grpSpPr>
        <p:sp>
          <p:nvSpPr>
            <p:cNvPr id="85" name="Pentagon 129">
              <a:extLst>
                <a:ext uri="{FF2B5EF4-FFF2-40B4-BE49-F238E27FC236}">
                  <a16:creationId xmlns:a16="http://schemas.microsoft.com/office/drawing/2014/main" id="{3C81A3E1-C532-49FF-AE90-E60FF08D3194}"/>
                </a:ext>
              </a:extLst>
            </p:cNvPr>
            <p:cNvSpPr/>
            <p:nvPr/>
          </p:nvSpPr>
          <p:spPr>
            <a:xfrm>
              <a:off x="2101952" y="4078129"/>
              <a:ext cx="1574588" cy="509887"/>
            </a:xfrm>
            <a:prstGeom prst="homePlate">
              <a:avLst/>
            </a:prstGeom>
            <a:solidFill>
              <a:srgbClr val="008774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Process Fail</a:t>
              </a:r>
            </a:p>
          </p:txBody>
        </p:sp>
        <p:sp>
          <p:nvSpPr>
            <p:cNvPr id="86" name="Shape 482">
              <a:extLst>
                <a:ext uri="{FF2B5EF4-FFF2-40B4-BE49-F238E27FC236}">
                  <a16:creationId xmlns:a16="http://schemas.microsoft.com/office/drawing/2014/main" id="{27015B8F-FA71-4D31-B967-95F79E0C5A5D}"/>
                </a:ext>
              </a:extLst>
            </p:cNvPr>
            <p:cNvSpPr txBox="1"/>
            <p:nvPr/>
          </p:nvSpPr>
          <p:spPr>
            <a:xfrm>
              <a:off x="2113771" y="3218597"/>
              <a:ext cx="1344612" cy="768517"/>
            </a:xfrm>
            <a:prstGeom prst="rect">
              <a:avLst/>
            </a:prstGeom>
            <a:noFill/>
            <a:ln w="12700" cmpd="sng">
              <a:solidFill>
                <a:srgbClr val="705D8B"/>
              </a:solidFill>
              <a:prstDash val="dash"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defTabSz="609585">
                <a:buClr>
                  <a:srgbClr val="000000"/>
                </a:buClr>
                <a:buSzPct val="25000"/>
              </a:pPr>
              <a:r>
                <a:rPr lang="en-US" sz="1200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If a </a:t>
              </a:r>
              <a:r>
                <a:rPr lang="en-US" sz="1200" b="1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process fails, </a:t>
              </a:r>
              <a:r>
                <a:rPr lang="en-US" sz="1200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PCF restarts the process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F42614E-66CC-4C1F-890C-AF6BD9F53021}"/>
                </a:ext>
              </a:extLst>
            </p:cNvPr>
            <p:cNvGrpSpPr/>
            <p:nvPr/>
          </p:nvGrpSpPr>
          <p:grpSpPr>
            <a:xfrm>
              <a:off x="2140359" y="1208216"/>
              <a:ext cx="1318023" cy="1791730"/>
              <a:chOff x="258761" y="1346859"/>
              <a:chExt cx="1318023" cy="1791730"/>
            </a:xfrm>
          </p:grpSpPr>
          <p:sp>
            <p:nvSpPr>
              <p:cNvPr id="91" name="Shape 484">
                <a:extLst>
                  <a:ext uri="{FF2B5EF4-FFF2-40B4-BE49-F238E27FC236}">
                    <a16:creationId xmlns:a16="http://schemas.microsoft.com/office/drawing/2014/main" id="{820CF7CD-EE9B-456B-A625-AA46541014CB}"/>
                  </a:ext>
                </a:extLst>
              </p:cNvPr>
              <p:cNvSpPr txBox="1"/>
              <p:nvPr/>
            </p:nvSpPr>
            <p:spPr>
              <a:xfrm>
                <a:off x="258761" y="1346859"/>
                <a:ext cx="1318023" cy="1791730"/>
              </a:xfrm>
              <a:prstGeom prst="rect">
                <a:avLst/>
              </a:prstGeom>
              <a:solidFill>
                <a:srgbClr val="F2F2F2"/>
              </a:solidFill>
              <a:ln w="19050" cap="rnd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t" anchorCtr="0">
                <a:normAutofit/>
              </a:bodyPr>
              <a:lstStyle/>
              <a:p>
                <a:pPr algn="ctr" defTabSz="609585">
                  <a:buClr>
                    <a:srgbClr val="000000"/>
                  </a:buClr>
                  <a:buSzPct val="25000"/>
                </a:pPr>
                <a:r>
                  <a:rPr lang="en-US" sz="2400" b="1" dirty="0">
                    <a:solidFill>
                      <a:srgbClr val="00000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PCF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C43CF36-6A70-4578-9AD9-8018692F9948}"/>
                  </a:ext>
                </a:extLst>
              </p:cNvPr>
              <p:cNvSpPr/>
              <p:nvPr/>
            </p:nvSpPr>
            <p:spPr>
              <a:xfrm>
                <a:off x="376786" y="1849913"/>
                <a:ext cx="343812" cy="296449"/>
              </a:xfrm>
              <a:prstGeom prst="rect">
                <a:avLst/>
              </a:prstGeom>
              <a:solidFill>
                <a:srgbClr val="008774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1067" dirty="0">
                    <a:solidFill>
                      <a:srgbClr val="FFFFFF"/>
                    </a:solidFill>
                    <a:latin typeface="Arial"/>
                  </a:rPr>
                  <a:t>A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9D54980-AD96-4784-8A1F-1AA6E46FA0AC}"/>
                  </a:ext>
                </a:extLst>
              </p:cNvPr>
              <p:cNvSpPr/>
              <p:nvPr/>
            </p:nvSpPr>
            <p:spPr>
              <a:xfrm>
                <a:off x="739297" y="1841692"/>
                <a:ext cx="343812" cy="30886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1200" dirty="0">
                    <a:solidFill>
                      <a:srgbClr val="4D4D4D"/>
                    </a:solidFill>
                    <a:latin typeface="Arial"/>
                  </a:rPr>
                  <a:t>B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E64411C-81C1-47BF-B954-7FA6FABAE88D}"/>
                  </a:ext>
                </a:extLst>
              </p:cNvPr>
              <p:cNvSpPr/>
              <p:nvPr/>
            </p:nvSpPr>
            <p:spPr>
              <a:xfrm>
                <a:off x="1110322" y="1841265"/>
                <a:ext cx="343812" cy="316046"/>
              </a:xfrm>
              <a:prstGeom prst="rect">
                <a:avLst/>
              </a:prstGeom>
              <a:solidFill>
                <a:srgbClr val="008774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1200" dirty="0">
                    <a:solidFill>
                      <a:srgbClr val="FFFFFF"/>
                    </a:solidFill>
                    <a:latin typeface="Arial"/>
                  </a:rPr>
                  <a:t>C</a:t>
                </a:r>
                <a:endParaRPr lang="en-US" sz="2400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3D5D5A0-F329-45F9-A2EB-20A27242C574}"/>
                </a:ext>
              </a:extLst>
            </p:cNvPr>
            <p:cNvSpPr/>
            <p:nvPr/>
          </p:nvSpPr>
          <p:spPr>
            <a:xfrm>
              <a:off x="2258384" y="2302193"/>
              <a:ext cx="972766" cy="250990"/>
            </a:xfrm>
            <a:prstGeom prst="rect">
              <a:avLst/>
            </a:prstGeom>
            <a:solidFill>
              <a:schemeClr val="bg1">
                <a:lumMod val="75000"/>
                <a:alpha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r>
                <a:rPr lang="en-US" sz="1067" dirty="0">
                  <a:solidFill>
                    <a:srgbClr val="4D4D4D"/>
                  </a:solidFill>
                  <a:latin typeface="Arial"/>
                </a:rPr>
                <a:t>Process</a:t>
              </a:r>
            </a:p>
          </p:txBody>
        </p:sp>
        <p:sp>
          <p:nvSpPr>
            <p:cNvPr id="89" name="Shape 499">
              <a:extLst>
                <a:ext uri="{FF2B5EF4-FFF2-40B4-BE49-F238E27FC236}">
                  <a16:creationId xmlns:a16="http://schemas.microsoft.com/office/drawing/2014/main" id="{A2525089-2B1E-4EDC-8642-3A90E4C8C32E}"/>
                </a:ext>
              </a:extLst>
            </p:cNvPr>
            <p:cNvSpPr/>
            <p:nvPr/>
          </p:nvSpPr>
          <p:spPr>
            <a:xfrm>
              <a:off x="3029353" y="2272032"/>
              <a:ext cx="197611" cy="355333"/>
            </a:xfrm>
            <a:custGeom>
              <a:avLst/>
              <a:gdLst/>
              <a:ahLst/>
              <a:cxnLst/>
              <a:rect l="0" t="0" r="0" b="0"/>
              <a:pathLst>
                <a:path w="847118" h="847118" extrusionOk="0">
                  <a:moveTo>
                    <a:pt x="0" y="148240"/>
                  </a:moveTo>
                  <a:lnTo>
                    <a:pt x="148240" y="0"/>
                  </a:lnTo>
                  <a:lnTo>
                    <a:pt x="423559" y="275319"/>
                  </a:lnTo>
                  <a:lnTo>
                    <a:pt x="698878" y="0"/>
                  </a:lnTo>
                  <a:lnTo>
                    <a:pt x="847118" y="148240"/>
                  </a:lnTo>
                  <a:lnTo>
                    <a:pt x="571799" y="423559"/>
                  </a:lnTo>
                  <a:lnTo>
                    <a:pt x="847118" y="698878"/>
                  </a:lnTo>
                  <a:lnTo>
                    <a:pt x="698878" y="847118"/>
                  </a:lnTo>
                  <a:lnTo>
                    <a:pt x="423559" y="571799"/>
                  </a:lnTo>
                  <a:lnTo>
                    <a:pt x="148240" y="847118"/>
                  </a:lnTo>
                  <a:lnTo>
                    <a:pt x="0" y="698878"/>
                  </a:lnTo>
                  <a:lnTo>
                    <a:pt x="275319" y="423559"/>
                  </a:lnTo>
                  <a:lnTo>
                    <a:pt x="0" y="148240"/>
                  </a:lnTo>
                  <a:close/>
                </a:path>
              </a:pathLst>
            </a:custGeom>
            <a:solidFill>
              <a:srgbClr val="FF0000"/>
            </a:solidFill>
            <a:ln w="19050" cap="flat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t" anchorCtr="0">
              <a:normAutofit fontScale="25000" lnSpcReduction="20000"/>
            </a:bodyPr>
            <a:lstStyle/>
            <a:p>
              <a:pPr defTabSz="609585"/>
              <a:endParaRPr sz="32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490">
              <a:extLst>
                <a:ext uri="{FF2B5EF4-FFF2-40B4-BE49-F238E27FC236}">
                  <a16:creationId xmlns:a16="http://schemas.microsoft.com/office/drawing/2014/main" id="{43903F56-58ED-4694-B84E-96C6560BF684}"/>
                </a:ext>
              </a:extLst>
            </p:cNvPr>
            <p:cNvSpPr txBox="1"/>
            <p:nvPr/>
          </p:nvSpPr>
          <p:spPr>
            <a:xfrm>
              <a:off x="2197012" y="2167110"/>
              <a:ext cx="1166723" cy="674693"/>
            </a:xfrm>
            <a:prstGeom prst="rect">
              <a:avLst/>
            </a:prstGeom>
            <a:noFill/>
            <a:ln w="19050" cap="rnd">
              <a:solidFill>
                <a:srgbClr val="4D4D4D"/>
              </a:solidFill>
              <a:prstDash val="sysDash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b" anchorCtr="0">
              <a:normAutofit/>
            </a:bodyPr>
            <a:lstStyle/>
            <a:p>
              <a:pPr defTabSz="609585">
                <a:buClr>
                  <a:srgbClr val="000000"/>
                </a:buClr>
                <a:buSzPct val="25000"/>
              </a:pPr>
              <a:r>
                <a:rPr lang="en-US" sz="1200" dirty="0">
                  <a:solidFill>
                    <a:srgbClr val="4D4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Runtime VM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E2AA207-6BE9-4BAE-B45F-E547E4BDE479}"/>
              </a:ext>
            </a:extLst>
          </p:cNvPr>
          <p:cNvGrpSpPr/>
          <p:nvPr/>
        </p:nvGrpSpPr>
        <p:grpSpPr>
          <a:xfrm>
            <a:off x="5414757" y="1609488"/>
            <a:ext cx="2591464" cy="4507867"/>
            <a:chOff x="4061068" y="1207116"/>
            <a:chExt cx="1943598" cy="3380900"/>
          </a:xfrm>
        </p:grpSpPr>
        <p:sp>
          <p:nvSpPr>
            <p:cNvPr id="96" name="Shape 519">
              <a:extLst>
                <a:ext uri="{FF2B5EF4-FFF2-40B4-BE49-F238E27FC236}">
                  <a16:creationId xmlns:a16="http://schemas.microsoft.com/office/drawing/2014/main" id="{FB4FCF9F-F9CA-4E0A-91A5-9A0291ED955E}"/>
                </a:ext>
              </a:extLst>
            </p:cNvPr>
            <p:cNvSpPr txBox="1"/>
            <p:nvPr/>
          </p:nvSpPr>
          <p:spPr>
            <a:xfrm>
              <a:off x="4497368" y="2155067"/>
              <a:ext cx="1300162" cy="709612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rmAutofit lnSpcReduction="10000"/>
            </a:bodyPr>
            <a:lstStyle/>
            <a:p>
              <a:pPr defTabSz="609585">
                <a:buClr>
                  <a:srgbClr val="000000"/>
                </a:buClr>
                <a:buSzPct val="25000"/>
              </a:pPr>
              <a:r>
                <a:rPr lang="en-US" sz="1600" b="1" dirty="0">
                  <a:solidFill>
                    <a:srgbClr val="4D4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3. </a:t>
              </a:r>
              <a:r>
                <a:rPr lang="en-US" sz="1600" dirty="0" err="1">
                  <a:solidFill>
                    <a:srgbClr val="4D4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Resurrector</a:t>
              </a:r>
              <a:r>
                <a:rPr lang="en-US" sz="1600" dirty="0">
                  <a:solidFill>
                    <a:srgbClr val="4D4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restarts failed VMs</a:t>
              </a:r>
            </a:p>
          </p:txBody>
        </p:sp>
        <p:sp>
          <p:nvSpPr>
            <p:cNvPr id="97" name="Pentagon 130">
              <a:extLst>
                <a:ext uri="{FF2B5EF4-FFF2-40B4-BE49-F238E27FC236}">
                  <a16:creationId xmlns:a16="http://schemas.microsoft.com/office/drawing/2014/main" id="{19611945-9286-4729-AD92-4DEA39B75E2D}"/>
                </a:ext>
              </a:extLst>
            </p:cNvPr>
            <p:cNvSpPr/>
            <p:nvPr/>
          </p:nvSpPr>
          <p:spPr>
            <a:xfrm>
              <a:off x="4275599" y="4078129"/>
              <a:ext cx="1282728" cy="509887"/>
            </a:xfrm>
            <a:prstGeom prst="homePlate">
              <a:avLst/>
            </a:prstGeom>
            <a:solidFill>
              <a:srgbClr val="008774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r>
                <a:rPr lang="en-US" sz="2400" dirty="0">
                  <a:solidFill>
                    <a:srgbClr val="FFFFFF"/>
                  </a:solidFill>
                  <a:latin typeface="Arial"/>
                </a:rPr>
                <a:t>VM Fail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5B39B68-9CF5-49C1-9EE2-12A9D0E6DE2B}"/>
                </a:ext>
              </a:extLst>
            </p:cNvPr>
            <p:cNvGrpSpPr/>
            <p:nvPr/>
          </p:nvGrpSpPr>
          <p:grpSpPr>
            <a:xfrm>
              <a:off x="4061068" y="1207116"/>
              <a:ext cx="1943598" cy="1792030"/>
              <a:chOff x="258762" y="1409700"/>
              <a:chExt cx="1204912" cy="1656156"/>
            </a:xfrm>
          </p:grpSpPr>
          <p:sp>
            <p:nvSpPr>
              <p:cNvPr id="107" name="Shape 484">
                <a:extLst>
                  <a:ext uri="{FF2B5EF4-FFF2-40B4-BE49-F238E27FC236}">
                    <a16:creationId xmlns:a16="http://schemas.microsoft.com/office/drawing/2014/main" id="{9E02C1BD-D503-4ABC-B572-9A9961BA9319}"/>
                  </a:ext>
                </a:extLst>
              </p:cNvPr>
              <p:cNvSpPr txBox="1"/>
              <p:nvPr/>
            </p:nvSpPr>
            <p:spPr>
              <a:xfrm>
                <a:off x="258762" y="1409700"/>
                <a:ext cx="1204912" cy="1656156"/>
              </a:xfrm>
              <a:prstGeom prst="rect">
                <a:avLst/>
              </a:prstGeom>
              <a:solidFill>
                <a:srgbClr val="F2F2F2"/>
              </a:solidFill>
              <a:ln w="19050" cap="rnd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t" anchorCtr="0">
                <a:normAutofit/>
              </a:bodyPr>
              <a:lstStyle/>
              <a:p>
                <a:pPr algn="ctr" defTabSz="609585">
                  <a:buClr>
                    <a:srgbClr val="000000"/>
                  </a:buClr>
                  <a:buSzPct val="25000"/>
                </a:pPr>
                <a:r>
                  <a:rPr lang="en-US" sz="2400" b="1" dirty="0">
                    <a:solidFill>
                      <a:srgbClr val="00000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PCF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6EFD37A-8E89-4E8E-82E8-CF0AD72FA236}"/>
                  </a:ext>
                </a:extLst>
              </p:cNvPr>
              <p:cNvSpPr/>
              <p:nvPr/>
            </p:nvSpPr>
            <p:spPr>
              <a:xfrm>
                <a:off x="315414" y="1849913"/>
                <a:ext cx="343812" cy="296449"/>
              </a:xfrm>
              <a:prstGeom prst="rect">
                <a:avLst/>
              </a:prstGeom>
              <a:solidFill>
                <a:srgbClr val="008774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1067" dirty="0">
                    <a:solidFill>
                      <a:srgbClr val="FFFFFF"/>
                    </a:solidFill>
                    <a:latin typeface="Arial"/>
                  </a:rPr>
                  <a:t>A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BBAB5D0-215E-40AB-A7CB-70F746A01AE3}"/>
                  </a:ext>
                </a:extLst>
              </p:cNvPr>
              <p:cNvSpPr/>
              <p:nvPr/>
            </p:nvSpPr>
            <p:spPr>
              <a:xfrm>
                <a:off x="677925" y="1841692"/>
                <a:ext cx="343812" cy="308865"/>
              </a:xfrm>
              <a:prstGeom prst="rect">
                <a:avLst/>
              </a:prstGeom>
              <a:solidFill>
                <a:srgbClr val="008774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1200" dirty="0">
                    <a:solidFill>
                      <a:srgbClr val="FFFFFF"/>
                    </a:solidFill>
                    <a:latin typeface="Arial"/>
                  </a:rPr>
                  <a:t>B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39FFFEF-4833-4F91-AE69-BC2D1B7A79B9}"/>
                  </a:ext>
                </a:extLst>
              </p:cNvPr>
              <p:cNvSpPr/>
              <p:nvPr/>
            </p:nvSpPr>
            <p:spPr>
              <a:xfrm>
                <a:off x="1048950" y="1841265"/>
                <a:ext cx="343812" cy="316046"/>
              </a:xfrm>
              <a:prstGeom prst="rect">
                <a:avLst/>
              </a:prstGeom>
              <a:solidFill>
                <a:srgbClr val="008774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r>
                  <a:rPr lang="en-US" sz="1200" dirty="0">
                    <a:solidFill>
                      <a:srgbClr val="FFFFFF"/>
                    </a:solidFill>
                    <a:latin typeface="Arial"/>
                  </a:rPr>
                  <a:t>C</a:t>
                </a:r>
                <a:endParaRPr lang="en-US" sz="2400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sp>
          <p:nvSpPr>
            <p:cNvPr id="99" name="Shape 490">
              <a:extLst>
                <a:ext uri="{FF2B5EF4-FFF2-40B4-BE49-F238E27FC236}">
                  <a16:creationId xmlns:a16="http://schemas.microsoft.com/office/drawing/2014/main" id="{F5CDBD33-D34E-401D-A46F-FDB279CDC7FC}"/>
                </a:ext>
              </a:extLst>
            </p:cNvPr>
            <p:cNvSpPr txBox="1"/>
            <p:nvPr/>
          </p:nvSpPr>
          <p:spPr>
            <a:xfrm>
              <a:off x="4126470" y="2082499"/>
              <a:ext cx="533808" cy="834470"/>
            </a:xfrm>
            <a:prstGeom prst="rect">
              <a:avLst/>
            </a:prstGeom>
            <a:noFill/>
            <a:ln w="19050" cap="rnd">
              <a:solidFill>
                <a:srgbClr val="4D4D4D"/>
              </a:solidFill>
              <a:prstDash val="sysDash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t" anchorCtr="0">
              <a:normAutofit/>
            </a:bodyPr>
            <a:lstStyle/>
            <a:p>
              <a:pPr defTabSz="609585">
                <a:buClr>
                  <a:srgbClr val="000000"/>
                </a:buClr>
                <a:buSzPct val="25000"/>
              </a:pPr>
              <a:r>
                <a:rPr lang="en-US" sz="1200" dirty="0">
                  <a:solidFill>
                    <a:srgbClr val="4D4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VM1</a:t>
              </a:r>
            </a:p>
          </p:txBody>
        </p:sp>
        <p:sp>
          <p:nvSpPr>
            <p:cNvPr id="100" name="Shape 490">
              <a:extLst>
                <a:ext uri="{FF2B5EF4-FFF2-40B4-BE49-F238E27FC236}">
                  <a16:creationId xmlns:a16="http://schemas.microsoft.com/office/drawing/2014/main" id="{8B087789-A2D8-46A6-926A-300B12CA0E29}"/>
                </a:ext>
              </a:extLst>
            </p:cNvPr>
            <p:cNvSpPr txBox="1"/>
            <p:nvPr/>
          </p:nvSpPr>
          <p:spPr>
            <a:xfrm>
              <a:off x="4723779" y="2082499"/>
              <a:ext cx="534786" cy="834470"/>
            </a:xfrm>
            <a:prstGeom prst="rect">
              <a:avLst/>
            </a:prstGeom>
            <a:noFill/>
            <a:ln w="19050" cap="rnd">
              <a:solidFill>
                <a:srgbClr val="4D4D4D"/>
              </a:solidFill>
              <a:prstDash val="sysDash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t" anchorCtr="0">
              <a:normAutofit/>
            </a:bodyPr>
            <a:lstStyle/>
            <a:p>
              <a:pPr defTabSz="609585">
                <a:buClr>
                  <a:srgbClr val="000000"/>
                </a:buClr>
                <a:buSzPct val="25000"/>
              </a:pPr>
              <a:r>
                <a:rPr lang="en-US" sz="1200" dirty="0">
                  <a:solidFill>
                    <a:srgbClr val="4D4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VM2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971A04D-61E5-4295-AACE-B75DF13C2FF2}"/>
                </a:ext>
              </a:extLst>
            </p:cNvPr>
            <p:cNvSpPr/>
            <p:nvPr/>
          </p:nvSpPr>
          <p:spPr>
            <a:xfrm>
              <a:off x="4130703" y="2667816"/>
              <a:ext cx="507827" cy="2264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r>
                <a:rPr lang="en-US" sz="1067" dirty="0">
                  <a:solidFill>
                    <a:srgbClr val="4D4D4D"/>
                  </a:solidFill>
                  <a:latin typeface="Arial"/>
                </a:rPr>
                <a:t>OS,</a:t>
              </a:r>
            </a:p>
            <a:p>
              <a:pPr algn="ctr" defTabSz="609585"/>
              <a:r>
                <a:rPr lang="en-US" sz="1067" dirty="0">
                  <a:solidFill>
                    <a:srgbClr val="4D4D4D"/>
                  </a:solidFill>
                  <a:latin typeface="Arial"/>
                </a:rPr>
                <a:t>Mware</a:t>
              </a:r>
            </a:p>
          </p:txBody>
        </p:sp>
        <p:sp>
          <p:nvSpPr>
            <p:cNvPr id="102" name="Shape 482">
              <a:extLst>
                <a:ext uri="{FF2B5EF4-FFF2-40B4-BE49-F238E27FC236}">
                  <a16:creationId xmlns:a16="http://schemas.microsoft.com/office/drawing/2014/main" id="{81D90EDF-B888-4F9A-BAA0-9D071E779760}"/>
                </a:ext>
              </a:extLst>
            </p:cNvPr>
            <p:cNvSpPr txBox="1"/>
            <p:nvPr/>
          </p:nvSpPr>
          <p:spPr>
            <a:xfrm>
              <a:off x="4198321" y="3242592"/>
              <a:ext cx="1502960" cy="768564"/>
            </a:xfrm>
            <a:prstGeom prst="rect">
              <a:avLst/>
            </a:prstGeom>
            <a:noFill/>
            <a:ln w="12700" cmpd="sng">
              <a:solidFill>
                <a:srgbClr val="705D8B"/>
              </a:solidFill>
              <a:prstDash val="dash"/>
            </a:ln>
          </p:spPr>
          <p:txBody>
            <a:bodyPr lIns="121900" tIns="121900" rIns="121900" bIns="121900" anchor="t" anchorCtr="0">
              <a:normAutofit fontScale="77500" lnSpcReduction="20000"/>
            </a:bodyPr>
            <a:lstStyle/>
            <a:p>
              <a:pPr defTabSz="609585">
                <a:buClr>
                  <a:srgbClr val="000000"/>
                </a:buClr>
                <a:buSzPct val="25000"/>
              </a:pPr>
              <a:r>
                <a:rPr lang="en-US" sz="1600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If an </a:t>
              </a:r>
              <a:r>
                <a:rPr lang="en-US" sz="1600" b="1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OS or network failure occurs</a:t>
              </a:r>
              <a:r>
                <a:rPr lang="en-US" sz="1600" dirty="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PCF kills the VM and reboots the host in a new Virtual machine.</a:t>
              </a:r>
            </a:p>
          </p:txBody>
        </p:sp>
        <p:sp>
          <p:nvSpPr>
            <p:cNvPr id="103" name="Shape 490">
              <a:extLst>
                <a:ext uri="{FF2B5EF4-FFF2-40B4-BE49-F238E27FC236}">
                  <a16:creationId xmlns:a16="http://schemas.microsoft.com/office/drawing/2014/main" id="{051FDCCB-B04C-4F27-BBD1-E75696DD11E6}"/>
                </a:ext>
              </a:extLst>
            </p:cNvPr>
            <p:cNvSpPr txBox="1"/>
            <p:nvPr/>
          </p:nvSpPr>
          <p:spPr>
            <a:xfrm>
              <a:off x="5325836" y="2091171"/>
              <a:ext cx="534786" cy="825798"/>
            </a:xfrm>
            <a:prstGeom prst="rect">
              <a:avLst/>
            </a:prstGeom>
            <a:noFill/>
            <a:ln w="19050" cap="rnd">
              <a:solidFill>
                <a:srgbClr val="4D4D4D"/>
              </a:solidFill>
              <a:prstDash val="sysDash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t" anchorCtr="0">
              <a:normAutofit/>
            </a:bodyPr>
            <a:lstStyle/>
            <a:p>
              <a:pPr defTabSz="609585">
                <a:buClr>
                  <a:srgbClr val="000000"/>
                </a:buClr>
                <a:buSzPct val="25000"/>
              </a:pPr>
              <a:r>
                <a:rPr lang="en-US" sz="1200" dirty="0">
                  <a:solidFill>
                    <a:srgbClr val="4D4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VM3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198E24F-3E27-48D7-8E47-080978AE2559}"/>
                </a:ext>
              </a:extLst>
            </p:cNvPr>
            <p:cNvSpPr/>
            <p:nvPr/>
          </p:nvSpPr>
          <p:spPr>
            <a:xfrm>
              <a:off x="4744388" y="2654235"/>
              <a:ext cx="507827" cy="2264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r>
                <a:rPr lang="en-US" sz="1067" dirty="0">
                  <a:solidFill>
                    <a:srgbClr val="4D4D4D"/>
                  </a:solidFill>
                  <a:latin typeface="Arial"/>
                </a:rPr>
                <a:t>OS,</a:t>
              </a:r>
            </a:p>
            <a:p>
              <a:pPr algn="ctr" defTabSz="609585"/>
              <a:r>
                <a:rPr lang="en-US" sz="1067" dirty="0">
                  <a:solidFill>
                    <a:srgbClr val="4D4D4D"/>
                  </a:solidFill>
                  <a:latin typeface="Arial"/>
                </a:rPr>
                <a:t>Mware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1A8507-23D8-4DF9-B46A-1758D9F16292}"/>
                </a:ext>
              </a:extLst>
            </p:cNvPr>
            <p:cNvSpPr/>
            <p:nvPr/>
          </p:nvSpPr>
          <p:spPr>
            <a:xfrm>
              <a:off x="5342922" y="2650244"/>
              <a:ext cx="507827" cy="2264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r>
                <a:rPr lang="en-US" sz="1067" dirty="0">
                  <a:solidFill>
                    <a:srgbClr val="4D4D4D"/>
                  </a:solidFill>
                  <a:latin typeface="Arial"/>
                </a:rPr>
                <a:t>OS,</a:t>
              </a:r>
            </a:p>
            <a:p>
              <a:pPr algn="ctr" defTabSz="609585"/>
              <a:r>
                <a:rPr lang="en-US" sz="1067" dirty="0">
                  <a:solidFill>
                    <a:srgbClr val="4D4D4D"/>
                  </a:solidFill>
                  <a:latin typeface="Arial"/>
                </a:rPr>
                <a:t>Mware</a:t>
              </a:r>
            </a:p>
          </p:txBody>
        </p:sp>
        <p:sp>
          <p:nvSpPr>
            <p:cNvPr id="106" name="Shape 499">
              <a:extLst>
                <a:ext uri="{FF2B5EF4-FFF2-40B4-BE49-F238E27FC236}">
                  <a16:creationId xmlns:a16="http://schemas.microsoft.com/office/drawing/2014/main" id="{B739F0EA-1125-48CB-842B-CC5AA83A4959}"/>
                </a:ext>
              </a:extLst>
            </p:cNvPr>
            <p:cNvSpPr/>
            <p:nvPr/>
          </p:nvSpPr>
          <p:spPr>
            <a:xfrm>
              <a:off x="4849848" y="2337838"/>
              <a:ext cx="319697" cy="431578"/>
            </a:xfrm>
            <a:custGeom>
              <a:avLst/>
              <a:gdLst/>
              <a:ahLst/>
              <a:cxnLst/>
              <a:rect l="0" t="0" r="0" b="0"/>
              <a:pathLst>
                <a:path w="847118" h="847118" extrusionOk="0">
                  <a:moveTo>
                    <a:pt x="0" y="148240"/>
                  </a:moveTo>
                  <a:lnTo>
                    <a:pt x="148240" y="0"/>
                  </a:lnTo>
                  <a:lnTo>
                    <a:pt x="423559" y="275319"/>
                  </a:lnTo>
                  <a:lnTo>
                    <a:pt x="698878" y="0"/>
                  </a:lnTo>
                  <a:lnTo>
                    <a:pt x="847118" y="148240"/>
                  </a:lnTo>
                  <a:lnTo>
                    <a:pt x="571799" y="423559"/>
                  </a:lnTo>
                  <a:lnTo>
                    <a:pt x="847118" y="698878"/>
                  </a:lnTo>
                  <a:lnTo>
                    <a:pt x="698878" y="847118"/>
                  </a:lnTo>
                  <a:lnTo>
                    <a:pt x="423559" y="571799"/>
                  </a:lnTo>
                  <a:lnTo>
                    <a:pt x="148240" y="847118"/>
                  </a:lnTo>
                  <a:lnTo>
                    <a:pt x="0" y="698878"/>
                  </a:lnTo>
                  <a:lnTo>
                    <a:pt x="275319" y="423559"/>
                  </a:lnTo>
                  <a:lnTo>
                    <a:pt x="0" y="148240"/>
                  </a:lnTo>
                  <a:close/>
                </a:path>
              </a:pathLst>
            </a:custGeom>
            <a:solidFill>
              <a:srgbClr val="FF0000"/>
            </a:solidFill>
            <a:ln w="19050" cap="flat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t" anchorCtr="0">
              <a:normAutofit fontScale="25000" lnSpcReduction="20000"/>
            </a:bodyPr>
            <a:lstStyle/>
            <a:p>
              <a:pPr defTabSz="609585"/>
              <a:endParaRPr sz="3200" dirty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Title 5">
            <a:extLst>
              <a:ext uri="{FF2B5EF4-FFF2-40B4-BE49-F238E27FC236}">
                <a16:creationId xmlns:a16="http://schemas.microsoft.com/office/drawing/2014/main" id="{B1645A38-28B2-4FC6-BA13-1CE1CC3B61A7}"/>
              </a:ext>
            </a:extLst>
          </p:cNvPr>
          <p:cNvSpPr txBox="1">
            <a:spLocks/>
          </p:cNvSpPr>
          <p:nvPr/>
        </p:nvSpPr>
        <p:spPr>
          <a:xfrm>
            <a:off x="354988" y="73212"/>
            <a:ext cx="11648865" cy="656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2586502" algn="l"/>
              </a:tabLst>
            </a:pPr>
            <a:r>
              <a:rPr lang="en-US" sz="4267" dirty="0">
                <a:solidFill>
                  <a:schemeClr val="tx2">
                    <a:lumMod val="95000"/>
                  </a:schemeClr>
                </a:solidFill>
              </a:rPr>
              <a:t>Four Levels High Availability – Built In!</a:t>
            </a:r>
            <a:endParaRPr lang="en-US" sz="2133" dirty="0">
              <a:solidFill>
                <a:schemeClr val="tx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22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7944-73B8-430C-BC8C-7C8F008A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BCD2DB-5840-4D82-891D-C2C9266F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16" b="12573"/>
          <a:stretch/>
        </p:blipFill>
        <p:spPr>
          <a:xfrm>
            <a:off x="-2" y="0"/>
            <a:ext cx="12192003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7BDE0B-C0C2-4AAE-86FA-CA1C82C9BB2F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>
              <a:defRPr/>
            </a:pPr>
            <a:endParaRPr lang="en-US" sz="12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4309F79B-140B-49E8-B7B0-3D1B982C7BD3}"/>
              </a:ext>
            </a:extLst>
          </p:cNvPr>
          <p:cNvSpPr txBox="1">
            <a:spLocks/>
          </p:cNvSpPr>
          <p:nvPr/>
        </p:nvSpPr>
        <p:spPr>
          <a:xfrm>
            <a:off x="1104900" y="2626799"/>
            <a:ext cx="9982200" cy="17729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>
                <a:latin typeface="+mn-lt"/>
              </a:rPr>
              <a:t>How many members in this group are actively migrating/ modernizing legacy applications?</a:t>
            </a:r>
            <a:endParaRPr lang="en-US" sz="4267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66F865-ED9E-4BCB-9FDA-B0B0950B47CC}"/>
              </a:ext>
            </a:extLst>
          </p:cNvPr>
          <p:cNvSpPr/>
          <p:nvPr/>
        </p:nvSpPr>
        <p:spPr>
          <a:xfrm>
            <a:off x="911193" y="2040557"/>
            <a:ext cx="10523620" cy="291324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769F03-FED3-4B4B-92B1-CDA87B68BD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1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7944-73B8-430C-BC8C-7C8F008A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BCD2DB-5840-4D82-891D-C2C9266F0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16" b="12573"/>
          <a:stretch/>
        </p:blipFill>
        <p:spPr>
          <a:xfrm>
            <a:off x="-2" y="0"/>
            <a:ext cx="12192003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7BDE0B-C0C2-4AAE-86FA-CA1C82C9BB2F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783">
              <a:defRPr/>
            </a:pPr>
            <a:endParaRPr lang="en-US" sz="12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4309F79B-140B-49E8-B7B0-3D1B982C7BD3}"/>
              </a:ext>
            </a:extLst>
          </p:cNvPr>
          <p:cNvSpPr txBox="1">
            <a:spLocks/>
          </p:cNvSpPr>
          <p:nvPr/>
        </p:nvSpPr>
        <p:spPr>
          <a:xfrm>
            <a:off x="1104900" y="2922297"/>
            <a:ext cx="9982200" cy="11819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267" dirty="0">
                <a:latin typeface="+mn-lt"/>
              </a:rPr>
              <a:t>How many people are building microservices net new?​</a:t>
            </a:r>
            <a:endParaRPr lang="en-US" sz="4267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66F865-ED9E-4BCB-9FDA-B0B0950B47CC}"/>
              </a:ext>
            </a:extLst>
          </p:cNvPr>
          <p:cNvSpPr/>
          <p:nvPr/>
        </p:nvSpPr>
        <p:spPr>
          <a:xfrm>
            <a:off x="911193" y="2040557"/>
            <a:ext cx="10523620" cy="291324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DA3C2F-C81F-4C85-A61E-CD664F7F2F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7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1510F8C-A187-4DCB-A903-D77A579C2ECE}"/>
              </a:ext>
            </a:extLst>
          </p:cNvPr>
          <p:cNvSpPr/>
          <p:nvPr/>
        </p:nvSpPr>
        <p:spPr>
          <a:xfrm>
            <a:off x="0" y="-38499"/>
            <a:ext cx="12192000" cy="6896500"/>
          </a:xfrm>
          <a:prstGeom prst="rect">
            <a:avLst/>
          </a:prstGeom>
          <a:solidFill>
            <a:schemeClr val="bg2">
              <a:alpha val="6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6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B5E866-5C83-43C1-A2B8-DE2E1E30A6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5405" y="6437801"/>
            <a:ext cx="1455331" cy="188099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009356AF-6788-4AAF-924F-441FFAC89AAE}"/>
              </a:ext>
            </a:extLst>
          </p:cNvPr>
          <p:cNvSpPr txBox="1">
            <a:spLocks/>
          </p:cNvSpPr>
          <p:nvPr/>
        </p:nvSpPr>
        <p:spPr>
          <a:xfrm>
            <a:off x="584200" y="508002"/>
            <a:ext cx="11430000" cy="5170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defTabSz="914354"/>
            <a:r>
              <a:rPr lang="en-US" sz="3733" dirty="0">
                <a:solidFill>
                  <a:srgbClr val="FFFFFF"/>
                </a:solidFill>
              </a:rPr>
              <a:t>Compliance to 12/15 Factor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767042F-26E0-4C9B-8E88-AE52A564FAC0}"/>
              </a:ext>
            </a:extLst>
          </p:cNvPr>
          <p:cNvSpPr/>
          <p:nvPr/>
        </p:nvSpPr>
        <p:spPr>
          <a:xfrm>
            <a:off x="381000" y="1896533"/>
            <a:ext cx="4334933" cy="365760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0A2E28-BB53-4E60-98E7-DD06F26ACFC3}"/>
              </a:ext>
            </a:extLst>
          </p:cNvPr>
          <p:cNvSpPr txBox="1"/>
          <p:nvPr/>
        </p:nvSpPr>
        <p:spPr>
          <a:xfrm>
            <a:off x="381001" y="2393246"/>
            <a:ext cx="4334932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</a:rPr>
              <a:t>12</a:t>
            </a:r>
          </a:p>
          <a:p>
            <a:pPr algn="ctr"/>
            <a:r>
              <a:rPr lang="en-US" sz="8000" b="1" dirty="0">
                <a:solidFill>
                  <a:schemeClr val="accent3"/>
                </a:solidFill>
              </a:rPr>
              <a:t>FACTOR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7BC5AF2-6E39-445B-BFD5-D42B319B4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11" r="11718"/>
          <a:stretch/>
        </p:blipFill>
        <p:spPr>
          <a:xfrm>
            <a:off x="5588003" y="1312609"/>
            <a:ext cx="1584960" cy="8747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0CE4941-F5D8-4B98-ADD7-6AB9B9378F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68" r="11899"/>
          <a:stretch/>
        </p:blipFill>
        <p:spPr>
          <a:xfrm>
            <a:off x="7636547" y="1336540"/>
            <a:ext cx="1584960" cy="8722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80FC0A-A509-4145-8DF8-951117D4FD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85" r="12991"/>
          <a:stretch/>
        </p:blipFill>
        <p:spPr>
          <a:xfrm>
            <a:off x="9676229" y="1336540"/>
            <a:ext cx="1584960" cy="878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CC7A0F7-68F8-4468-9A19-2F38D22F1C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35" r="8942"/>
          <a:stretch/>
        </p:blipFill>
        <p:spPr>
          <a:xfrm>
            <a:off x="5588007" y="2364660"/>
            <a:ext cx="1584960" cy="8817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AC325AF-FF4F-4820-A3B6-ACFB9A9F85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287" r="9210"/>
          <a:stretch/>
        </p:blipFill>
        <p:spPr>
          <a:xfrm>
            <a:off x="7637948" y="2364661"/>
            <a:ext cx="1584960" cy="8722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14F80CD-1371-43EC-B47A-6A03536E25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533" r="19615"/>
          <a:stretch/>
        </p:blipFill>
        <p:spPr>
          <a:xfrm>
            <a:off x="9676600" y="2364661"/>
            <a:ext cx="1584960" cy="878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BA88F25-A55A-484B-8794-E43D2B76451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647" r="16390"/>
          <a:stretch/>
        </p:blipFill>
        <p:spPr>
          <a:xfrm>
            <a:off x="5599289" y="3429000"/>
            <a:ext cx="1584960" cy="881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FD077D8-EF48-4144-A67C-869D81C0071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7547" r="14696"/>
          <a:stretch/>
        </p:blipFill>
        <p:spPr>
          <a:xfrm>
            <a:off x="7642579" y="3433618"/>
            <a:ext cx="1584960" cy="8722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49A4F2-EC3E-464E-A235-B3537C0ACCE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674" r="10294"/>
          <a:stretch/>
        </p:blipFill>
        <p:spPr>
          <a:xfrm>
            <a:off x="9667571" y="3439444"/>
            <a:ext cx="1584960" cy="8776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2A62071-6FA9-437E-8DD2-4F663007814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270" r="6574"/>
          <a:stretch/>
        </p:blipFill>
        <p:spPr>
          <a:xfrm>
            <a:off x="5611121" y="4488085"/>
            <a:ext cx="1584960" cy="881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33A0DFC-6874-41FF-B5DF-EB00D9361AD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3371" r="17379"/>
          <a:stretch/>
        </p:blipFill>
        <p:spPr>
          <a:xfrm>
            <a:off x="7647836" y="4461739"/>
            <a:ext cx="1584960" cy="8722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B494CC2-916D-497E-84E2-4048568F106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9334" r="10700"/>
          <a:stretch/>
        </p:blipFill>
        <p:spPr>
          <a:xfrm>
            <a:off x="9687991" y="4473098"/>
            <a:ext cx="1584960" cy="8495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80415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104480"/>
            <a:ext cx="12192000" cy="6868329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6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" y="6299480"/>
            <a:ext cx="798680" cy="187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230B68-E38E-48D2-A601-8726120140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4048" y="776526"/>
            <a:ext cx="7356825" cy="1012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D17DC5-64FA-450A-8FD2-AC41C3756F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7023" y="2170819"/>
            <a:ext cx="7343850" cy="99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9E8B04-39B6-460C-8ED5-CAB6F7F559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7023" y="3508280"/>
            <a:ext cx="7343850" cy="982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966773-6CD3-4EE9-A8FB-E6E737B8A3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3443" y="4890749"/>
            <a:ext cx="7297430" cy="9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78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11267"/>
            <a:ext cx="12192000" cy="6868329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6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" y="6299480"/>
            <a:ext cx="798680" cy="187024"/>
          </a:xfrm>
          <a:prstGeom prst="rect">
            <a:avLst/>
          </a:prstGeom>
        </p:spPr>
      </p:pic>
      <p:sp>
        <p:nvSpPr>
          <p:cNvPr id="9" name="Shape 182">
            <a:extLst>
              <a:ext uri="{FF2B5EF4-FFF2-40B4-BE49-F238E27FC236}">
                <a16:creationId xmlns:a16="http://schemas.microsoft.com/office/drawing/2014/main" id="{69E0929F-8870-407C-83E2-463C6BA96D1E}"/>
              </a:ext>
            </a:extLst>
          </p:cNvPr>
          <p:cNvSpPr txBox="1"/>
          <p:nvPr/>
        </p:nvSpPr>
        <p:spPr>
          <a:xfrm>
            <a:off x="326316" y="255052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 defTabSz="609585">
              <a:buClr>
                <a:srgbClr val="F79646"/>
              </a:buClr>
              <a:buSzPct val="25000"/>
            </a:pPr>
            <a:r>
              <a:rPr lang="en-US" sz="4267" b="1" dirty="0">
                <a:solidFill>
                  <a:schemeClr val="tx2">
                    <a:lumMod val="9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What are Microservices?</a:t>
            </a:r>
          </a:p>
        </p:txBody>
      </p:sp>
      <p:sp>
        <p:nvSpPr>
          <p:cNvPr id="10" name="Shape 183">
            <a:extLst>
              <a:ext uri="{FF2B5EF4-FFF2-40B4-BE49-F238E27FC236}">
                <a16:creationId xmlns:a16="http://schemas.microsoft.com/office/drawing/2014/main" id="{8E25A943-ABFF-405F-9DA1-9AD50582078D}"/>
              </a:ext>
            </a:extLst>
          </p:cNvPr>
          <p:cNvSpPr/>
          <p:nvPr/>
        </p:nvSpPr>
        <p:spPr>
          <a:xfrm>
            <a:off x="1316311" y="2666811"/>
            <a:ext cx="10052780" cy="17813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609585">
              <a:buSzPct val="25000"/>
            </a:pPr>
            <a:r>
              <a:rPr lang="en-US"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Loosely coupled service oriented architecture with bounded contexts</a:t>
            </a:r>
          </a:p>
        </p:txBody>
      </p:sp>
      <p:sp>
        <p:nvSpPr>
          <p:cNvPr id="11" name="Shape 184">
            <a:extLst>
              <a:ext uri="{FF2B5EF4-FFF2-40B4-BE49-F238E27FC236}">
                <a16:creationId xmlns:a16="http://schemas.microsoft.com/office/drawing/2014/main" id="{D4C6BB16-73B1-4640-931F-A91775D84E58}"/>
              </a:ext>
            </a:extLst>
          </p:cNvPr>
          <p:cNvSpPr/>
          <p:nvPr/>
        </p:nvSpPr>
        <p:spPr>
          <a:xfrm rot="10800000" flipH="1">
            <a:off x="1166251" y="2325250"/>
            <a:ext cx="4868864" cy="11799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22" y="0"/>
                </a:moveTo>
                <a:cubicBezTo>
                  <a:pt x="4577" y="0"/>
                  <a:pt x="0" y="15677"/>
                  <a:pt x="0" y="35000"/>
                </a:cubicBezTo>
                <a:lnTo>
                  <a:pt x="0" y="49911"/>
                </a:lnTo>
                <a:cubicBezTo>
                  <a:pt x="0" y="69233"/>
                  <a:pt x="4577" y="84866"/>
                  <a:pt x="10222" y="84866"/>
                </a:cubicBezTo>
                <a:lnTo>
                  <a:pt x="25261" y="84866"/>
                </a:lnTo>
                <a:lnTo>
                  <a:pt x="7955" y="120000"/>
                </a:lnTo>
                <a:lnTo>
                  <a:pt x="42827" y="84866"/>
                </a:lnTo>
                <a:lnTo>
                  <a:pt x="109777" y="84866"/>
                </a:lnTo>
                <a:cubicBezTo>
                  <a:pt x="115422" y="84866"/>
                  <a:pt x="120000" y="69233"/>
                  <a:pt x="120000" y="49911"/>
                </a:cubicBezTo>
                <a:lnTo>
                  <a:pt x="120000" y="35000"/>
                </a:lnTo>
                <a:cubicBezTo>
                  <a:pt x="120000" y="15677"/>
                  <a:pt x="115422" y="0"/>
                  <a:pt x="109777" y="0"/>
                </a:cubicBezTo>
                <a:lnTo>
                  <a:pt x="10222" y="0"/>
                </a:lnTo>
                <a:close/>
              </a:path>
            </a:pathLst>
          </a:custGeom>
          <a:noFill/>
          <a:ln w="25400" cap="flat" cmpd="sng">
            <a:solidFill>
              <a:srgbClr val="F9A73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defTabSz="609585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85">
            <a:extLst>
              <a:ext uri="{FF2B5EF4-FFF2-40B4-BE49-F238E27FC236}">
                <a16:creationId xmlns:a16="http://schemas.microsoft.com/office/drawing/2014/main" id="{A20BBC93-813E-4101-A19D-39C5924B19CF}"/>
              </a:ext>
            </a:extLst>
          </p:cNvPr>
          <p:cNvSpPr/>
          <p:nvPr/>
        </p:nvSpPr>
        <p:spPr>
          <a:xfrm flipH="1">
            <a:off x="6073839" y="3372485"/>
            <a:ext cx="5330760" cy="119454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922" y="0"/>
                </a:moveTo>
                <a:cubicBezTo>
                  <a:pt x="4438" y="0"/>
                  <a:pt x="0" y="17255"/>
                  <a:pt x="0" y="38561"/>
                </a:cubicBezTo>
                <a:lnTo>
                  <a:pt x="0" y="57088"/>
                </a:lnTo>
                <a:cubicBezTo>
                  <a:pt x="0" y="78400"/>
                  <a:pt x="4438" y="95700"/>
                  <a:pt x="9922" y="95700"/>
                </a:cubicBezTo>
                <a:lnTo>
                  <a:pt x="28405" y="95700"/>
                </a:lnTo>
                <a:lnTo>
                  <a:pt x="20016" y="120000"/>
                </a:lnTo>
                <a:lnTo>
                  <a:pt x="46744" y="95700"/>
                </a:lnTo>
                <a:lnTo>
                  <a:pt x="110066" y="95700"/>
                </a:lnTo>
                <a:cubicBezTo>
                  <a:pt x="115550" y="95700"/>
                  <a:pt x="120000" y="78400"/>
                  <a:pt x="120000" y="57088"/>
                </a:cubicBezTo>
                <a:lnTo>
                  <a:pt x="120000" y="38561"/>
                </a:lnTo>
                <a:cubicBezTo>
                  <a:pt x="120000" y="17255"/>
                  <a:pt x="115550" y="0"/>
                  <a:pt x="110066" y="0"/>
                </a:cubicBezTo>
                <a:lnTo>
                  <a:pt x="9922" y="0"/>
                </a:lnTo>
                <a:close/>
              </a:path>
            </a:pathLst>
          </a:custGeom>
          <a:noFill/>
          <a:ln w="25400" cap="flat" cmpd="sng">
            <a:solidFill>
              <a:srgbClr val="3392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defTabSz="609585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86">
            <a:extLst>
              <a:ext uri="{FF2B5EF4-FFF2-40B4-BE49-F238E27FC236}">
                <a16:creationId xmlns:a16="http://schemas.microsoft.com/office/drawing/2014/main" id="{6B961F16-3205-4433-8879-A18D07A11F0A}"/>
              </a:ext>
            </a:extLst>
          </p:cNvPr>
          <p:cNvSpPr/>
          <p:nvPr/>
        </p:nvSpPr>
        <p:spPr>
          <a:xfrm>
            <a:off x="450567" y="1470154"/>
            <a:ext cx="6232901" cy="738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609585">
              <a:buSzPct val="25000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every service has to be updated in concert, it’s not loosely coupled!</a:t>
            </a:r>
          </a:p>
        </p:txBody>
      </p:sp>
      <p:sp>
        <p:nvSpPr>
          <p:cNvPr id="14" name="Shape 187">
            <a:extLst>
              <a:ext uri="{FF2B5EF4-FFF2-40B4-BE49-F238E27FC236}">
                <a16:creationId xmlns:a16="http://schemas.microsoft.com/office/drawing/2014/main" id="{4C267BEF-4CE9-4124-9C54-627EFF192274}"/>
              </a:ext>
            </a:extLst>
          </p:cNvPr>
          <p:cNvSpPr/>
          <p:nvPr/>
        </p:nvSpPr>
        <p:spPr>
          <a:xfrm>
            <a:off x="5933368" y="4625743"/>
            <a:ext cx="6182432" cy="738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609585">
              <a:buSzPct val="25000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you have to know about surrounding services you don’t have a bounded context.</a:t>
            </a:r>
          </a:p>
        </p:txBody>
      </p:sp>
    </p:spTree>
    <p:extLst>
      <p:ext uri="{BB962C8B-B14F-4D97-AF65-F5344CB8AC3E}">
        <p14:creationId xmlns:p14="http://schemas.microsoft.com/office/powerpoint/2010/main" val="2733648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11267"/>
            <a:ext cx="12192000" cy="6868329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6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" y="6299480"/>
            <a:ext cx="798680" cy="187024"/>
          </a:xfrm>
          <a:prstGeom prst="rect">
            <a:avLst/>
          </a:prstGeom>
        </p:spPr>
      </p:pic>
      <p:sp>
        <p:nvSpPr>
          <p:cNvPr id="9" name="Shape 275">
            <a:extLst>
              <a:ext uri="{FF2B5EF4-FFF2-40B4-BE49-F238E27FC236}">
                <a16:creationId xmlns:a16="http://schemas.microsoft.com/office/drawing/2014/main" id="{674C2A75-2268-4D4A-9847-D23BA97CBEC8}"/>
              </a:ext>
            </a:extLst>
          </p:cNvPr>
          <p:cNvSpPr txBox="1">
            <a:spLocks/>
          </p:cNvSpPr>
          <p:nvPr/>
        </p:nvSpPr>
        <p:spPr>
          <a:xfrm>
            <a:off x="488950" y="326763"/>
            <a:ext cx="11213999" cy="614000"/>
          </a:xfrm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>
                    <a:lumMod val="95000"/>
                  </a:schemeClr>
                </a:solidFill>
              </a:rPr>
              <a:t>Microservices are NOT</a:t>
            </a:r>
            <a:endParaRPr lang="en" b="1" dirty="0">
              <a:solidFill>
                <a:schemeClr val="tx2">
                  <a:lumMod val="95000"/>
                </a:schemeClr>
              </a:solidFill>
            </a:endParaRPr>
          </a:p>
        </p:txBody>
      </p:sp>
      <p:grpSp>
        <p:nvGrpSpPr>
          <p:cNvPr id="10" name="Group 267">
            <a:extLst>
              <a:ext uri="{FF2B5EF4-FFF2-40B4-BE49-F238E27FC236}">
                <a16:creationId xmlns:a16="http://schemas.microsoft.com/office/drawing/2014/main" id="{458AB5AD-070C-4897-9B1B-37CF3E4B988E}"/>
              </a:ext>
            </a:extLst>
          </p:cNvPr>
          <p:cNvGrpSpPr/>
          <p:nvPr/>
        </p:nvGrpSpPr>
        <p:grpSpPr>
          <a:xfrm>
            <a:off x="1076671" y="1409094"/>
            <a:ext cx="3512359" cy="2199569"/>
            <a:chOff x="0" y="-332741"/>
            <a:chExt cx="2634268" cy="1649675"/>
          </a:xfrm>
        </p:grpSpPr>
        <p:grpSp>
          <p:nvGrpSpPr>
            <p:cNvPr id="11" name="Group 265">
              <a:extLst>
                <a:ext uri="{FF2B5EF4-FFF2-40B4-BE49-F238E27FC236}">
                  <a16:creationId xmlns:a16="http://schemas.microsoft.com/office/drawing/2014/main" id="{AA011E68-4652-4FD4-AB1D-DEE9242FFA8F}"/>
                </a:ext>
              </a:extLst>
            </p:cNvPr>
            <p:cNvGrpSpPr/>
            <p:nvPr/>
          </p:nvGrpSpPr>
          <p:grpSpPr>
            <a:xfrm>
              <a:off x="0" y="0"/>
              <a:ext cx="2634268" cy="1316934"/>
              <a:chOff x="0" y="0"/>
              <a:chExt cx="2634267" cy="1316933"/>
            </a:xfrm>
          </p:grpSpPr>
          <p:sp>
            <p:nvSpPr>
              <p:cNvPr id="13" name="Shape 257">
                <a:extLst>
                  <a:ext uri="{FF2B5EF4-FFF2-40B4-BE49-F238E27FC236}">
                    <a16:creationId xmlns:a16="http://schemas.microsoft.com/office/drawing/2014/main" id="{528BAFD9-C089-46BD-9072-6F9F74A8CA33}"/>
                  </a:ext>
                </a:extLst>
              </p:cNvPr>
              <p:cNvSpPr/>
              <p:nvPr/>
            </p:nvSpPr>
            <p:spPr>
              <a:xfrm>
                <a:off x="0" y="0"/>
                <a:ext cx="2634268" cy="1316934"/>
              </a:xfrm>
              <a:prstGeom prst="roundRect">
                <a:avLst>
                  <a:gd name="adj" fmla="val 6249"/>
                </a:avLst>
              </a:prstGeom>
              <a:solidFill>
                <a:srgbClr val="FFFFFF"/>
              </a:solidFill>
              <a:ln w="25400" cap="flat">
                <a:solidFill>
                  <a:srgbClr val="33928A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defTabSz="609585"/>
                <a:endParaRPr sz="2400">
                  <a:solidFill>
                    <a:srgbClr val="4D4D4D"/>
                  </a:solidFill>
                  <a:latin typeface="Arial"/>
                </a:endParaRPr>
              </a:p>
            </p:txBody>
          </p:sp>
          <p:grpSp>
            <p:nvGrpSpPr>
              <p:cNvPr id="14" name="Group 264">
                <a:extLst>
                  <a:ext uri="{FF2B5EF4-FFF2-40B4-BE49-F238E27FC236}">
                    <a16:creationId xmlns:a16="http://schemas.microsoft.com/office/drawing/2014/main" id="{D8888B34-EE96-42D0-91B7-FDEB63069C9C}"/>
                  </a:ext>
                </a:extLst>
              </p:cNvPr>
              <p:cNvGrpSpPr/>
              <p:nvPr/>
            </p:nvGrpSpPr>
            <p:grpSpPr>
              <a:xfrm>
                <a:off x="53089" y="61726"/>
                <a:ext cx="2528090" cy="1193482"/>
                <a:chOff x="0" y="0"/>
                <a:chExt cx="2528088" cy="1193481"/>
              </a:xfrm>
            </p:grpSpPr>
            <p:sp>
              <p:nvSpPr>
                <p:cNvPr id="15" name="Shape 258">
                  <a:extLst>
                    <a:ext uri="{FF2B5EF4-FFF2-40B4-BE49-F238E27FC236}">
                      <a16:creationId xmlns:a16="http://schemas.microsoft.com/office/drawing/2014/main" id="{6304B266-A549-4A94-9529-E9B4E8AF7648}"/>
                    </a:ext>
                  </a:extLst>
                </p:cNvPr>
                <p:cNvSpPr/>
                <p:nvPr/>
              </p:nvSpPr>
              <p:spPr>
                <a:xfrm>
                  <a:off x="0" y="825909"/>
                  <a:ext cx="2520491" cy="367573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006D6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7733" tIns="67733" rIns="67733" bIns="67733" numCol="1" anchor="ctr">
                  <a:noAutofit/>
                </a:bodyPr>
                <a:lstStyle>
                  <a:lvl1pPr algn="ctr" defTabSz="584200">
                    <a:defRPr sz="12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defTabSz="778914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600"/>
                    <a:t>Data Access</a:t>
                  </a:r>
                </a:p>
              </p:txBody>
            </p:sp>
            <p:sp>
              <p:nvSpPr>
                <p:cNvPr id="16" name="Shape 259">
                  <a:extLst>
                    <a:ext uri="{FF2B5EF4-FFF2-40B4-BE49-F238E27FC236}">
                      <a16:creationId xmlns:a16="http://schemas.microsoft.com/office/drawing/2014/main" id="{758D7CB5-45D4-4508-B7B0-A5F151E102D7}"/>
                    </a:ext>
                  </a:extLst>
                </p:cNvPr>
                <p:cNvSpPr/>
                <p:nvPr/>
              </p:nvSpPr>
              <p:spPr>
                <a:xfrm>
                  <a:off x="3380" y="408483"/>
                  <a:ext cx="1663881" cy="367573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E8A43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7733" tIns="67733" rIns="67733" bIns="67733" numCol="1" anchor="ctr">
                  <a:noAutofit/>
                </a:bodyPr>
                <a:lstStyle>
                  <a:lvl1pPr algn="ctr" defTabSz="584200">
                    <a:defRPr sz="12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defTabSz="778914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600"/>
                    <a:t>Service</a:t>
                  </a:r>
                </a:p>
              </p:txBody>
            </p:sp>
            <p:sp>
              <p:nvSpPr>
                <p:cNvPr id="17" name="Shape 260">
                  <a:extLst>
                    <a:ext uri="{FF2B5EF4-FFF2-40B4-BE49-F238E27FC236}">
                      <a16:creationId xmlns:a16="http://schemas.microsoft.com/office/drawing/2014/main" id="{0FE15978-AD68-4143-9EEE-3599B002CF15}"/>
                    </a:ext>
                  </a:extLst>
                </p:cNvPr>
                <p:cNvSpPr/>
                <p:nvPr/>
              </p:nvSpPr>
              <p:spPr>
                <a:xfrm>
                  <a:off x="20902" y="0"/>
                  <a:ext cx="808659" cy="367572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A7A7A7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7733" tIns="67733" rIns="67733" bIns="67733" numCol="1" anchor="ctr">
                  <a:noAutofit/>
                </a:bodyPr>
                <a:lstStyle>
                  <a:lvl1pPr algn="ctr" defTabSz="584200">
                    <a:defRPr sz="12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defTabSz="778914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600"/>
                    <a:t>HTML</a:t>
                  </a:r>
                </a:p>
              </p:txBody>
            </p:sp>
            <p:sp>
              <p:nvSpPr>
                <p:cNvPr id="18" name="Shape 261">
                  <a:extLst>
                    <a:ext uri="{FF2B5EF4-FFF2-40B4-BE49-F238E27FC236}">
                      <a16:creationId xmlns:a16="http://schemas.microsoft.com/office/drawing/2014/main" id="{536F0086-79AA-4EE2-A10D-AD1BBF011526}"/>
                    </a:ext>
                  </a:extLst>
                </p:cNvPr>
                <p:cNvSpPr/>
                <p:nvPr/>
              </p:nvSpPr>
              <p:spPr>
                <a:xfrm>
                  <a:off x="870166" y="0"/>
                  <a:ext cx="808659" cy="367572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A7A7A7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7733" tIns="67733" rIns="67733" bIns="67733" numCol="1" anchor="ctr">
                  <a:noAutofit/>
                </a:bodyPr>
                <a:lstStyle>
                  <a:lvl1pPr algn="ctr" defTabSz="584200">
                    <a:defRPr sz="11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defTabSz="778914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467"/>
                    <a:t>JavaScript</a:t>
                  </a:r>
                </a:p>
              </p:txBody>
            </p:sp>
            <p:sp>
              <p:nvSpPr>
                <p:cNvPr id="19" name="Shape 262">
                  <a:extLst>
                    <a:ext uri="{FF2B5EF4-FFF2-40B4-BE49-F238E27FC236}">
                      <a16:creationId xmlns:a16="http://schemas.microsoft.com/office/drawing/2014/main" id="{0C329DD7-531D-4031-BDA4-69CB03F20AE7}"/>
                    </a:ext>
                  </a:extLst>
                </p:cNvPr>
                <p:cNvSpPr/>
                <p:nvPr/>
              </p:nvSpPr>
              <p:spPr>
                <a:xfrm>
                  <a:off x="1719431" y="5307"/>
                  <a:ext cx="808658" cy="367573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A7A7A7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7733" tIns="67733" rIns="67733" bIns="67733" numCol="1" anchor="ctr">
                  <a:noAutofit/>
                </a:bodyPr>
                <a:lstStyle>
                  <a:lvl1pPr algn="ctr" defTabSz="584200">
                    <a:defRPr sz="12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defTabSz="778914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600" dirty="0"/>
                    <a:t>MVC</a:t>
                  </a:r>
                </a:p>
              </p:txBody>
            </p:sp>
            <p:sp>
              <p:nvSpPr>
                <p:cNvPr id="20" name="Shape 263">
                  <a:extLst>
                    <a:ext uri="{FF2B5EF4-FFF2-40B4-BE49-F238E27FC236}">
                      <a16:creationId xmlns:a16="http://schemas.microsoft.com/office/drawing/2014/main" id="{A2AB882E-1D91-4603-A324-7760B2A0EE21}"/>
                    </a:ext>
                  </a:extLst>
                </p:cNvPr>
                <p:cNvSpPr/>
                <p:nvPr/>
              </p:nvSpPr>
              <p:spPr>
                <a:xfrm>
                  <a:off x="1719431" y="408483"/>
                  <a:ext cx="808658" cy="367573"/>
                </a:xfrm>
                <a:prstGeom prst="roundRect">
                  <a:avLst>
                    <a:gd name="adj" fmla="val 20000"/>
                  </a:avLst>
                </a:prstGeom>
                <a:solidFill>
                  <a:srgbClr val="E8A43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7733" tIns="67733" rIns="67733" bIns="67733" numCol="1" anchor="ctr">
                  <a:noAutofit/>
                </a:bodyPr>
                <a:lstStyle>
                  <a:lvl1pPr algn="ctr" defTabSz="584200">
                    <a:defRPr sz="1200">
                      <a:solidFill>
                        <a:srgbClr val="FFFFFF"/>
                      </a:solidFill>
                      <a:uFillTx/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pPr defTabSz="778914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1600"/>
                    <a:t>Service</a:t>
                  </a:r>
                </a:p>
              </p:txBody>
            </p:sp>
          </p:grpSp>
        </p:grpSp>
        <p:sp>
          <p:nvSpPr>
            <p:cNvPr id="12" name="Shape 266">
              <a:extLst>
                <a:ext uri="{FF2B5EF4-FFF2-40B4-BE49-F238E27FC236}">
                  <a16:creationId xmlns:a16="http://schemas.microsoft.com/office/drawing/2014/main" id="{CBB74C95-AC2D-47D2-B1AA-A028ADC5CAC5}"/>
                </a:ext>
              </a:extLst>
            </p:cNvPr>
            <p:cNvSpPr/>
            <p:nvPr/>
          </p:nvSpPr>
          <p:spPr>
            <a:xfrm>
              <a:off x="307870" y="-332741"/>
              <a:ext cx="1652327" cy="215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4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defTabSz="609585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867" dirty="0">
                  <a:solidFill>
                    <a:srgbClr val="FFFFFF"/>
                  </a:solidFill>
                  <a:uFill>
                    <a:solidFill>
                      <a:srgbClr val="4D4D4D"/>
                    </a:solidFill>
                  </a:uFill>
                </a:rPr>
                <a:t>Monolithic Application</a:t>
              </a:r>
            </a:p>
          </p:txBody>
        </p:sp>
      </p:grpSp>
      <p:sp>
        <p:nvSpPr>
          <p:cNvPr id="21" name="Shape 270">
            <a:extLst>
              <a:ext uri="{FF2B5EF4-FFF2-40B4-BE49-F238E27FC236}">
                <a16:creationId xmlns:a16="http://schemas.microsoft.com/office/drawing/2014/main" id="{CE3FEEAB-FAF2-4A7A-B877-94B20E6C5D15}"/>
              </a:ext>
            </a:extLst>
          </p:cNvPr>
          <p:cNvSpPr/>
          <p:nvPr/>
        </p:nvSpPr>
        <p:spPr>
          <a:xfrm>
            <a:off x="2787233" y="3660043"/>
            <a:ext cx="0" cy="399004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defTabSz="609585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600">
              <a:solidFill>
                <a:srgbClr val="000000"/>
              </a:solidFill>
              <a:latin typeface="Arial"/>
              <a:sym typeface="Helvetica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58A6308-918C-4C7F-825A-A525ED8B37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4410" y="4602361"/>
            <a:ext cx="632033" cy="598531"/>
          </a:xfrm>
          <a:prstGeom prst="rect">
            <a:avLst/>
          </a:prstGeom>
        </p:spPr>
      </p:pic>
      <p:sp>
        <p:nvSpPr>
          <p:cNvPr id="23" name="Shape 276">
            <a:extLst>
              <a:ext uri="{FF2B5EF4-FFF2-40B4-BE49-F238E27FC236}">
                <a16:creationId xmlns:a16="http://schemas.microsoft.com/office/drawing/2014/main" id="{C8B7C993-08D7-496F-9E0D-6B1DB25EA3DE}"/>
              </a:ext>
            </a:extLst>
          </p:cNvPr>
          <p:cNvSpPr/>
          <p:nvPr/>
        </p:nvSpPr>
        <p:spPr>
          <a:xfrm>
            <a:off x="7568415" y="2338640"/>
            <a:ext cx="3831573" cy="930429"/>
          </a:xfrm>
          <a:prstGeom prst="roundRect">
            <a:avLst>
              <a:gd name="adj" fmla="val 20000"/>
            </a:avLst>
          </a:prstGeom>
          <a:solidFill>
            <a:srgbClr val="006D6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7733" tIns="67733" rIns="67733" bIns="67733" anchor="ctr"/>
          <a:lstStyle>
            <a:lvl1pPr algn="ctr" defTabSz="584200">
              <a:defRPr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defTabSz="778914">
              <a:defRPr>
                <a:solidFill>
                  <a:srgbClr val="000000"/>
                </a:solidFill>
              </a:defRPr>
            </a:pPr>
            <a:r>
              <a:rPr sz="2400"/>
              <a:t>Enterprise Service Bus</a:t>
            </a:r>
          </a:p>
        </p:txBody>
      </p:sp>
      <p:sp>
        <p:nvSpPr>
          <p:cNvPr id="24" name="Shape 281">
            <a:extLst>
              <a:ext uri="{FF2B5EF4-FFF2-40B4-BE49-F238E27FC236}">
                <a16:creationId xmlns:a16="http://schemas.microsoft.com/office/drawing/2014/main" id="{D890B6A5-F187-48D6-8F6B-C32828981D40}"/>
              </a:ext>
            </a:extLst>
          </p:cNvPr>
          <p:cNvSpPr/>
          <p:nvPr/>
        </p:nvSpPr>
        <p:spPr>
          <a:xfrm>
            <a:off x="8339633" y="1764563"/>
            <a:ext cx="1" cy="57407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defTabSz="609585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600">
              <a:solidFill>
                <a:srgbClr val="000000"/>
              </a:solidFill>
              <a:latin typeface="Arial"/>
              <a:sym typeface="Helvetica"/>
            </a:endParaRPr>
          </a:p>
        </p:txBody>
      </p:sp>
      <p:sp>
        <p:nvSpPr>
          <p:cNvPr id="25" name="Shape 285">
            <a:extLst>
              <a:ext uri="{FF2B5EF4-FFF2-40B4-BE49-F238E27FC236}">
                <a16:creationId xmlns:a16="http://schemas.microsoft.com/office/drawing/2014/main" id="{87980767-0853-4950-AA41-D5CE4D8AF9C3}"/>
              </a:ext>
            </a:extLst>
          </p:cNvPr>
          <p:cNvSpPr/>
          <p:nvPr/>
        </p:nvSpPr>
        <p:spPr>
          <a:xfrm>
            <a:off x="7678481" y="1375386"/>
            <a:ext cx="1322305" cy="390473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7733" tIns="67733" rIns="67733" bIns="67733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defTabSz="778914">
              <a:defRPr sz="1800">
                <a:solidFill>
                  <a:srgbClr val="000000"/>
                </a:solidFill>
              </a:defRPr>
            </a:pPr>
            <a:r>
              <a:rPr sz="2000" dirty="0"/>
              <a:t>Service</a:t>
            </a:r>
          </a:p>
        </p:txBody>
      </p:sp>
      <p:sp>
        <p:nvSpPr>
          <p:cNvPr id="27" name="Shape 289">
            <a:extLst>
              <a:ext uri="{FF2B5EF4-FFF2-40B4-BE49-F238E27FC236}">
                <a16:creationId xmlns:a16="http://schemas.microsoft.com/office/drawing/2014/main" id="{83171FA9-7CA3-4B82-A4B9-9FC5E1A55965}"/>
              </a:ext>
            </a:extLst>
          </p:cNvPr>
          <p:cNvSpPr/>
          <p:nvPr/>
        </p:nvSpPr>
        <p:spPr>
          <a:xfrm>
            <a:off x="8339633" y="3219974"/>
            <a:ext cx="1" cy="57407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defTabSz="609585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600">
              <a:solidFill>
                <a:srgbClr val="000000"/>
              </a:solidFill>
              <a:latin typeface="Arial"/>
              <a:sym typeface="Helvetica"/>
            </a:endParaRPr>
          </a:p>
        </p:txBody>
      </p:sp>
      <p:sp>
        <p:nvSpPr>
          <p:cNvPr id="28" name="Shape 281">
            <a:extLst>
              <a:ext uri="{FF2B5EF4-FFF2-40B4-BE49-F238E27FC236}">
                <a16:creationId xmlns:a16="http://schemas.microsoft.com/office/drawing/2014/main" id="{0ED3E207-C5B7-442E-BA63-1EC4AFE1001E}"/>
              </a:ext>
            </a:extLst>
          </p:cNvPr>
          <p:cNvSpPr/>
          <p:nvPr/>
        </p:nvSpPr>
        <p:spPr>
          <a:xfrm>
            <a:off x="8040426" y="4193438"/>
            <a:ext cx="1" cy="38832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defTabSz="609585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600">
              <a:solidFill>
                <a:srgbClr val="000000"/>
              </a:solidFill>
              <a:latin typeface="Arial"/>
              <a:sym typeface="Helvetica"/>
            </a:endParaRPr>
          </a:p>
        </p:txBody>
      </p:sp>
      <p:sp>
        <p:nvSpPr>
          <p:cNvPr id="29" name="Shape 285">
            <a:extLst>
              <a:ext uri="{FF2B5EF4-FFF2-40B4-BE49-F238E27FC236}">
                <a16:creationId xmlns:a16="http://schemas.microsoft.com/office/drawing/2014/main" id="{214855E4-3006-4D1E-976E-D18D63BA3FC4}"/>
              </a:ext>
            </a:extLst>
          </p:cNvPr>
          <p:cNvSpPr/>
          <p:nvPr/>
        </p:nvSpPr>
        <p:spPr>
          <a:xfrm>
            <a:off x="7678481" y="3802965"/>
            <a:ext cx="1322305" cy="390473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7733" tIns="67733" rIns="67733" bIns="67733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defTabSz="778914">
              <a:defRPr sz="1800">
                <a:solidFill>
                  <a:srgbClr val="000000"/>
                </a:solidFill>
              </a:defRPr>
            </a:pPr>
            <a:r>
              <a:rPr sz="2000" dirty="0"/>
              <a:t>Service</a:t>
            </a:r>
          </a:p>
        </p:txBody>
      </p:sp>
      <p:sp>
        <p:nvSpPr>
          <p:cNvPr id="30" name="Shape 281">
            <a:extLst>
              <a:ext uri="{FF2B5EF4-FFF2-40B4-BE49-F238E27FC236}">
                <a16:creationId xmlns:a16="http://schemas.microsoft.com/office/drawing/2014/main" id="{16CD4A0D-0FF7-4932-9CFE-507B15992052}"/>
              </a:ext>
            </a:extLst>
          </p:cNvPr>
          <p:cNvSpPr/>
          <p:nvPr/>
        </p:nvSpPr>
        <p:spPr>
          <a:xfrm>
            <a:off x="10004446" y="1764563"/>
            <a:ext cx="1" cy="57407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defTabSz="609585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600">
              <a:solidFill>
                <a:srgbClr val="000000"/>
              </a:solidFill>
              <a:latin typeface="Arial"/>
              <a:sym typeface="Helvetica"/>
            </a:endParaRPr>
          </a:p>
        </p:txBody>
      </p:sp>
      <p:sp>
        <p:nvSpPr>
          <p:cNvPr id="31" name="Shape 285">
            <a:extLst>
              <a:ext uri="{FF2B5EF4-FFF2-40B4-BE49-F238E27FC236}">
                <a16:creationId xmlns:a16="http://schemas.microsoft.com/office/drawing/2014/main" id="{B228DCBE-F197-44E5-AD5B-D0B168CE805C}"/>
              </a:ext>
            </a:extLst>
          </p:cNvPr>
          <p:cNvSpPr/>
          <p:nvPr/>
        </p:nvSpPr>
        <p:spPr>
          <a:xfrm>
            <a:off x="9343293" y="1375386"/>
            <a:ext cx="1322305" cy="390473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7733" tIns="67733" rIns="67733" bIns="67733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defTabSz="778914">
              <a:defRPr sz="1800">
                <a:solidFill>
                  <a:srgbClr val="000000"/>
                </a:solidFill>
              </a:defRPr>
            </a:pPr>
            <a:r>
              <a:rPr sz="2000" dirty="0"/>
              <a:t>Service</a:t>
            </a:r>
          </a:p>
        </p:txBody>
      </p:sp>
      <p:sp>
        <p:nvSpPr>
          <p:cNvPr id="32" name="Shape 289">
            <a:extLst>
              <a:ext uri="{FF2B5EF4-FFF2-40B4-BE49-F238E27FC236}">
                <a16:creationId xmlns:a16="http://schemas.microsoft.com/office/drawing/2014/main" id="{0B50F860-C47F-4057-9895-20DEC8CCEB28}"/>
              </a:ext>
            </a:extLst>
          </p:cNvPr>
          <p:cNvSpPr/>
          <p:nvPr/>
        </p:nvSpPr>
        <p:spPr>
          <a:xfrm>
            <a:off x="10054478" y="3258041"/>
            <a:ext cx="1" cy="57407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defTabSz="609585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600">
              <a:solidFill>
                <a:srgbClr val="000000"/>
              </a:solidFill>
              <a:latin typeface="Arial"/>
              <a:sym typeface="Helvetica"/>
            </a:endParaRPr>
          </a:p>
        </p:txBody>
      </p:sp>
      <p:sp>
        <p:nvSpPr>
          <p:cNvPr id="33" name="Shape 285">
            <a:extLst>
              <a:ext uri="{FF2B5EF4-FFF2-40B4-BE49-F238E27FC236}">
                <a16:creationId xmlns:a16="http://schemas.microsoft.com/office/drawing/2014/main" id="{E19CC0DF-0AE3-4D5C-8088-AB3F942317FA}"/>
              </a:ext>
            </a:extLst>
          </p:cNvPr>
          <p:cNvSpPr/>
          <p:nvPr/>
        </p:nvSpPr>
        <p:spPr>
          <a:xfrm>
            <a:off x="9393326" y="3841032"/>
            <a:ext cx="1322305" cy="390473"/>
          </a:xfrm>
          <a:prstGeom prst="roundRect">
            <a:avLst>
              <a:gd name="adj" fmla="val 14593"/>
            </a:avLst>
          </a:prstGeom>
          <a:solidFill>
            <a:srgbClr val="E8A43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7733" tIns="67733" rIns="67733" bIns="67733" anchor="ctr"/>
          <a:lstStyle>
            <a:lvl1pPr algn="ctr" defTabSz="584200">
              <a:defRPr sz="1500">
                <a:solidFill>
                  <a:srgbClr val="FFFFFF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defTabSz="778914">
              <a:defRPr sz="1800">
                <a:solidFill>
                  <a:srgbClr val="000000"/>
                </a:solidFill>
              </a:defRPr>
            </a:pPr>
            <a:r>
              <a:rPr sz="2000" dirty="0"/>
              <a:t>Service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0FDFA4B-63BF-4822-BF92-F5AD31B2A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342" y="4059047"/>
            <a:ext cx="632033" cy="59853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EF25156-7280-47A5-9BE5-6D4B219DDB5D}"/>
              </a:ext>
            </a:extLst>
          </p:cNvPr>
          <p:cNvSpPr/>
          <p:nvPr/>
        </p:nvSpPr>
        <p:spPr>
          <a:xfrm>
            <a:off x="8356444" y="5561596"/>
            <a:ext cx="1915909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en-US" sz="2667" dirty="0">
                <a:solidFill>
                  <a:schemeClr val="tx2">
                    <a:lumMod val="95000"/>
                  </a:schemeClr>
                </a:solidFill>
                <a:latin typeface="Arial"/>
              </a:rPr>
              <a:t>Centralized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D12D6EE-F9E1-4018-9693-95EC05D60FE0}"/>
              </a:ext>
            </a:extLst>
          </p:cNvPr>
          <p:cNvSpPr/>
          <p:nvPr/>
        </p:nvSpPr>
        <p:spPr>
          <a:xfrm>
            <a:off x="1714479" y="5561596"/>
            <a:ext cx="254922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en-US" sz="2667" dirty="0">
                <a:solidFill>
                  <a:schemeClr val="tx2">
                    <a:lumMod val="95000"/>
                  </a:schemeClr>
                </a:solidFill>
                <a:latin typeface="Arial"/>
              </a:rPr>
              <a:t>Tightly Coupled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A96DA8-AE8E-4591-B763-B691FD42B32B}"/>
              </a:ext>
            </a:extLst>
          </p:cNvPr>
          <p:cNvSpPr/>
          <p:nvPr/>
        </p:nvSpPr>
        <p:spPr>
          <a:xfrm>
            <a:off x="5672057" y="2643132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en-US" sz="2400" dirty="0">
                <a:solidFill>
                  <a:schemeClr val="tx2">
                    <a:lumMod val="95000"/>
                  </a:schemeClr>
                </a:solidFill>
                <a:latin typeface="Arial"/>
              </a:rPr>
              <a:t>OR</a:t>
            </a:r>
          </a:p>
        </p:txBody>
      </p:sp>
      <p:sp>
        <p:nvSpPr>
          <p:cNvPr id="38" name="Shape 281">
            <a:extLst>
              <a:ext uri="{FF2B5EF4-FFF2-40B4-BE49-F238E27FC236}">
                <a16:creationId xmlns:a16="http://schemas.microsoft.com/office/drawing/2014/main" id="{9685FE84-6265-40EA-8B37-AA6339E0F6F5}"/>
              </a:ext>
            </a:extLst>
          </p:cNvPr>
          <p:cNvSpPr/>
          <p:nvPr/>
        </p:nvSpPr>
        <p:spPr>
          <a:xfrm flipH="1">
            <a:off x="8301185" y="4231505"/>
            <a:ext cx="1439704" cy="370857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defTabSz="609585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600">
              <a:solidFill>
                <a:srgbClr val="000000"/>
              </a:solidFill>
              <a:latin typeface="Arial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7094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11267"/>
            <a:ext cx="12192000" cy="6868329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6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" y="6299480"/>
            <a:ext cx="798680" cy="187024"/>
          </a:xfrm>
          <a:prstGeom prst="rect">
            <a:avLst/>
          </a:prstGeom>
        </p:spPr>
      </p:pic>
      <p:pic>
        <p:nvPicPr>
          <p:cNvPr id="13" name="pasted-image.pdf">
            <a:extLst>
              <a:ext uri="{FF2B5EF4-FFF2-40B4-BE49-F238E27FC236}">
                <a16:creationId xmlns:a16="http://schemas.microsoft.com/office/drawing/2014/main" id="{B8D5BBA4-C49C-4AD7-9CE6-54618B01032F}"/>
              </a:ext>
            </a:extLst>
          </p:cNvPr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10800000" flipH="1">
            <a:off x="8716029" y="5482155"/>
            <a:ext cx="652112" cy="550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pdf">
            <a:extLst>
              <a:ext uri="{FF2B5EF4-FFF2-40B4-BE49-F238E27FC236}">
                <a16:creationId xmlns:a16="http://schemas.microsoft.com/office/drawing/2014/main" id="{E713E3EE-15D9-4796-89F2-00F49BC87AA5}"/>
              </a:ext>
            </a:extLst>
          </p:cNvPr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10800000" flipH="1">
            <a:off x="9228614" y="5191449"/>
            <a:ext cx="652113" cy="550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>
            <a:extLst>
              <a:ext uri="{FF2B5EF4-FFF2-40B4-BE49-F238E27FC236}">
                <a16:creationId xmlns:a16="http://schemas.microsoft.com/office/drawing/2014/main" id="{425867CE-65DA-4F18-98BF-853BF6284BE1}"/>
              </a:ext>
            </a:extLst>
          </p:cNvPr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10800000" flipH="1">
            <a:off x="9728069" y="5480491"/>
            <a:ext cx="652112" cy="550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asted-image.pdf">
            <a:extLst>
              <a:ext uri="{FF2B5EF4-FFF2-40B4-BE49-F238E27FC236}">
                <a16:creationId xmlns:a16="http://schemas.microsoft.com/office/drawing/2014/main" id="{C6DFC1C7-0BEC-418C-8105-CCBB5B657B69}"/>
              </a:ext>
            </a:extLst>
          </p:cNvPr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28226" y="5318908"/>
            <a:ext cx="543849" cy="679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asted-image.pdf">
            <a:extLst>
              <a:ext uri="{FF2B5EF4-FFF2-40B4-BE49-F238E27FC236}">
                <a16:creationId xmlns:a16="http://schemas.microsoft.com/office/drawing/2014/main" id="{07647F70-F19D-4CED-969B-0AE69BFE204A}"/>
              </a:ext>
            </a:extLst>
          </p:cNvPr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186975" y="4283151"/>
            <a:ext cx="651669" cy="549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asted-image.pdf">
            <a:extLst>
              <a:ext uri="{FF2B5EF4-FFF2-40B4-BE49-F238E27FC236}">
                <a16:creationId xmlns:a16="http://schemas.microsoft.com/office/drawing/2014/main" id="{BFA441C0-FF50-41E8-8925-8F74C85A7449}"/>
              </a:ext>
            </a:extLst>
          </p:cNvPr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262518" y="4349923"/>
            <a:ext cx="647487" cy="546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pdf">
            <a:extLst>
              <a:ext uri="{FF2B5EF4-FFF2-40B4-BE49-F238E27FC236}">
                <a16:creationId xmlns:a16="http://schemas.microsoft.com/office/drawing/2014/main" id="{692A3631-D8AB-4569-9036-63876ED3DA2B}"/>
              </a:ext>
            </a:extLst>
          </p:cNvPr>
          <p:cNvPicPr/>
          <p:nvPr/>
        </p:nvPicPr>
        <p:blipFill>
          <a:blip r:embed="rId11">
            <a:lum bright="70000" contrast="-70000"/>
            <a:extLst/>
          </a:blip>
          <a:stretch>
            <a:fillRect/>
          </a:stretch>
        </p:blipFill>
        <p:spPr>
          <a:xfrm>
            <a:off x="4579399" y="1083555"/>
            <a:ext cx="348363" cy="583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pdf">
            <a:extLst>
              <a:ext uri="{FF2B5EF4-FFF2-40B4-BE49-F238E27FC236}">
                <a16:creationId xmlns:a16="http://schemas.microsoft.com/office/drawing/2014/main" id="{36D8356B-9FBC-4FE6-AEDF-DE0CD518BD96}"/>
              </a:ext>
            </a:extLst>
          </p:cNvPr>
          <p:cNvPicPr/>
          <p:nvPr/>
        </p:nvPicPr>
        <p:blipFill>
          <a:blip r:embed="rId12">
            <a:lum bright="70000" contrast="-70000"/>
            <a:extLst/>
          </a:blip>
          <a:stretch>
            <a:fillRect/>
          </a:stretch>
        </p:blipFill>
        <p:spPr>
          <a:xfrm>
            <a:off x="6081131" y="1077503"/>
            <a:ext cx="786244" cy="595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pdf">
            <a:extLst>
              <a:ext uri="{FF2B5EF4-FFF2-40B4-BE49-F238E27FC236}">
                <a16:creationId xmlns:a16="http://schemas.microsoft.com/office/drawing/2014/main" id="{292AE2E6-EE24-4A29-B79D-1CF207B9CD6B}"/>
              </a:ext>
            </a:extLst>
          </p:cNvPr>
          <p:cNvPicPr/>
          <p:nvPr/>
        </p:nvPicPr>
        <p:blipFill>
          <a:blip r:embed="rId13">
            <a:lum bright="70000" contrast="-70000"/>
            <a:extLst/>
          </a:blip>
          <a:stretch>
            <a:fillRect/>
          </a:stretch>
        </p:blipFill>
        <p:spPr>
          <a:xfrm>
            <a:off x="7697389" y="1050485"/>
            <a:ext cx="534355" cy="649447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hape 293">
            <a:extLst>
              <a:ext uri="{FF2B5EF4-FFF2-40B4-BE49-F238E27FC236}">
                <a16:creationId xmlns:a16="http://schemas.microsoft.com/office/drawing/2014/main" id="{0577533E-2D70-4279-B0F2-0ABA2F64F52E}"/>
              </a:ext>
            </a:extLst>
          </p:cNvPr>
          <p:cNvSpPr txBox="1">
            <a:spLocks/>
          </p:cNvSpPr>
          <p:nvPr/>
        </p:nvSpPr>
        <p:spPr>
          <a:xfrm>
            <a:off x="488951" y="95251"/>
            <a:ext cx="11214101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>
              <a:defRPr sz="1800">
                <a:solidFill>
                  <a:srgbClr val="000000"/>
                </a:solidFill>
                <a:uFillTx/>
              </a:defRPr>
            </a:pPr>
            <a:r>
              <a:rPr lang="en-US" sz="3200" dirty="0">
                <a:solidFill>
                  <a:schemeClr val="tx2">
                    <a:lumMod val="95000"/>
                  </a:schemeClr>
                </a:solidFill>
              </a:rPr>
              <a:t>Microservice Architecture</a:t>
            </a:r>
          </a:p>
        </p:txBody>
      </p:sp>
      <p:sp>
        <p:nvSpPr>
          <p:cNvPr id="28" name="Shape 294">
            <a:extLst>
              <a:ext uri="{FF2B5EF4-FFF2-40B4-BE49-F238E27FC236}">
                <a16:creationId xmlns:a16="http://schemas.microsoft.com/office/drawing/2014/main" id="{41355E0F-1479-4FE8-9564-F8C1C3076AD5}"/>
              </a:ext>
            </a:extLst>
          </p:cNvPr>
          <p:cNvSpPr txBox="1">
            <a:spLocks/>
          </p:cNvSpPr>
          <p:nvPr/>
        </p:nvSpPr>
        <p:spPr>
          <a:xfrm>
            <a:off x="11480800" y="6695018"/>
            <a:ext cx="711200" cy="1693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lang="en-US" sz="1067" smtClean="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Arial"/>
              </a:rPr>
              <a:pPr defTabSz="609585">
                <a:defRPr sz="1800">
                  <a:solidFill>
                    <a:srgbClr val="000000"/>
                  </a:solidFill>
                  <a:uFillTx/>
                </a:defRPr>
              </a:pPr>
              <a:t>18</a:t>
            </a:fld>
            <a:endParaRPr lang="en-US" sz="1067">
              <a:solidFill>
                <a:srgbClr val="808080"/>
              </a:solidFill>
              <a:uFill>
                <a:solidFill>
                  <a:srgbClr val="808080"/>
                </a:solidFill>
              </a:uFill>
              <a:latin typeface="Arial"/>
            </a:endParaRPr>
          </a:p>
        </p:txBody>
      </p:sp>
      <p:sp>
        <p:nvSpPr>
          <p:cNvPr id="29" name="Shape 295">
            <a:extLst>
              <a:ext uri="{FF2B5EF4-FFF2-40B4-BE49-F238E27FC236}">
                <a16:creationId xmlns:a16="http://schemas.microsoft.com/office/drawing/2014/main" id="{8326A7F9-C67D-4F58-80F1-651A4883E7DB}"/>
              </a:ext>
            </a:extLst>
          </p:cNvPr>
          <p:cNvSpPr/>
          <p:nvPr/>
        </p:nvSpPr>
        <p:spPr>
          <a:xfrm>
            <a:off x="6803195" y="4506314"/>
            <a:ext cx="959164" cy="867375"/>
          </a:xfrm>
          <a:prstGeom prst="roundRect">
            <a:avLst>
              <a:gd name="adj" fmla="val 7731"/>
            </a:avLst>
          </a:prstGeom>
          <a:solidFill>
            <a:srgbClr val="E59A2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09585">
              <a:tabLst>
                <a:tab pos="474121" algn="l"/>
                <a:tab pos="948243" algn="l"/>
                <a:tab pos="1422364" algn="l"/>
                <a:tab pos="1896486" algn="l"/>
                <a:tab pos="2370607" algn="l"/>
                <a:tab pos="2844729" algn="l"/>
                <a:tab pos="3318850" algn="l"/>
                <a:tab pos="3792972" algn="l"/>
                <a:tab pos="4267093" algn="l"/>
                <a:tab pos="4741215" algn="l"/>
                <a:tab pos="5215336" algn="l"/>
                <a:tab pos="5689458" algn="l"/>
              </a:tabLst>
              <a:defRPr sz="3400">
                <a:solidFill>
                  <a:srgbClr val="FFFFFF"/>
                </a:solidFill>
                <a:uFillTx/>
                <a:latin typeface="FontAwesome"/>
                <a:ea typeface="FontAwesome"/>
                <a:cs typeface="FontAwesome"/>
                <a:sym typeface="FontAwesome"/>
              </a:defRPr>
            </a:pPr>
            <a:endParaRPr sz="4533">
              <a:solidFill>
                <a:srgbClr val="FFFFFF">
                  <a:lumMod val="50000"/>
                </a:srgbClr>
              </a:solidFill>
              <a:latin typeface="FontAwesome"/>
              <a:sym typeface="FontAwesome"/>
            </a:endParaRPr>
          </a:p>
        </p:txBody>
      </p:sp>
      <p:sp>
        <p:nvSpPr>
          <p:cNvPr id="30" name="Shape 296">
            <a:extLst>
              <a:ext uri="{FF2B5EF4-FFF2-40B4-BE49-F238E27FC236}">
                <a16:creationId xmlns:a16="http://schemas.microsoft.com/office/drawing/2014/main" id="{E75C39E2-5979-4C0F-A4C4-FE42DCD9EE4A}"/>
              </a:ext>
            </a:extLst>
          </p:cNvPr>
          <p:cNvSpPr/>
          <p:nvPr/>
        </p:nvSpPr>
        <p:spPr>
          <a:xfrm flipH="1">
            <a:off x="6111923" y="2622185"/>
            <a:ext cx="2295325" cy="517873"/>
          </a:xfrm>
          <a:prstGeom prst="roundRect">
            <a:avLst>
              <a:gd name="adj" fmla="val 13079"/>
            </a:avLst>
          </a:prstGeom>
          <a:solidFill>
            <a:srgbClr val="E59A2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09585"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 sz="2400">
              <a:solidFill>
                <a:srgbClr val="FFFFFF">
                  <a:lumMod val="50000"/>
                </a:srgbClr>
              </a:solidFill>
              <a:latin typeface="Avenir Next Regular"/>
              <a:sym typeface="Avenir Next Regular"/>
            </a:endParaRPr>
          </a:p>
        </p:txBody>
      </p:sp>
      <p:sp>
        <p:nvSpPr>
          <p:cNvPr id="31" name="Shape 297">
            <a:extLst>
              <a:ext uri="{FF2B5EF4-FFF2-40B4-BE49-F238E27FC236}">
                <a16:creationId xmlns:a16="http://schemas.microsoft.com/office/drawing/2014/main" id="{B2CED41D-64F2-4885-82D8-09C2305B6B78}"/>
              </a:ext>
            </a:extLst>
          </p:cNvPr>
          <p:cNvSpPr/>
          <p:nvPr/>
        </p:nvSpPr>
        <p:spPr>
          <a:xfrm rot="5400000">
            <a:off x="2216977" y="3719168"/>
            <a:ext cx="928732" cy="0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defTabSz="609585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600">
              <a:solidFill>
                <a:srgbClr val="FFFFFF">
                  <a:lumMod val="50000"/>
                </a:srgbClr>
              </a:solidFill>
              <a:latin typeface="Arial"/>
              <a:sym typeface="Helvetica"/>
            </a:endParaRPr>
          </a:p>
        </p:txBody>
      </p:sp>
      <p:sp>
        <p:nvSpPr>
          <p:cNvPr id="32" name="Shape 298">
            <a:extLst>
              <a:ext uri="{FF2B5EF4-FFF2-40B4-BE49-F238E27FC236}">
                <a16:creationId xmlns:a16="http://schemas.microsoft.com/office/drawing/2014/main" id="{79FB4EB9-B12C-40F8-97B9-6CB69254FDD3}"/>
              </a:ext>
            </a:extLst>
          </p:cNvPr>
          <p:cNvSpPr/>
          <p:nvPr/>
        </p:nvSpPr>
        <p:spPr>
          <a:xfrm rot="5400000">
            <a:off x="6727134" y="3810442"/>
            <a:ext cx="1111289" cy="1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defTabSz="609585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600">
              <a:solidFill>
                <a:srgbClr val="FFFFFF">
                  <a:lumMod val="50000"/>
                </a:srgbClr>
              </a:solidFill>
              <a:latin typeface="Arial"/>
              <a:sym typeface="Helvetica"/>
            </a:endParaRPr>
          </a:p>
        </p:txBody>
      </p:sp>
      <p:sp>
        <p:nvSpPr>
          <p:cNvPr id="33" name="Shape 299">
            <a:extLst>
              <a:ext uri="{FF2B5EF4-FFF2-40B4-BE49-F238E27FC236}">
                <a16:creationId xmlns:a16="http://schemas.microsoft.com/office/drawing/2014/main" id="{36262835-D0E9-4879-B13D-FD97D355DE9C}"/>
              </a:ext>
            </a:extLst>
          </p:cNvPr>
          <p:cNvSpPr/>
          <p:nvPr/>
        </p:nvSpPr>
        <p:spPr>
          <a:xfrm flipV="1">
            <a:off x="7881646" y="3982137"/>
            <a:ext cx="1272700" cy="850860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defTabSz="609585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600">
              <a:solidFill>
                <a:srgbClr val="FFFFFF">
                  <a:lumMod val="50000"/>
                </a:srgbClr>
              </a:solidFill>
              <a:latin typeface="Arial"/>
              <a:sym typeface="Helvetica"/>
            </a:endParaRPr>
          </a:p>
        </p:txBody>
      </p:sp>
      <p:sp>
        <p:nvSpPr>
          <p:cNvPr id="34" name="Shape 305">
            <a:extLst>
              <a:ext uri="{FF2B5EF4-FFF2-40B4-BE49-F238E27FC236}">
                <a16:creationId xmlns:a16="http://schemas.microsoft.com/office/drawing/2014/main" id="{A3552E42-9B8B-48F8-A00B-A7D2B66A508D}"/>
              </a:ext>
            </a:extLst>
          </p:cNvPr>
          <p:cNvSpPr/>
          <p:nvPr/>
        </p:nvSpPr>
        <p:spPr>
          <a:xfrm>
            <a:off x="7881647" y="5051963"/>
            <a:ext cx="881924" cy="504500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defTabSz="609585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600">
              <a:solidFill>
                <a:srgbClr val="FFFFFF">
                  <a:lumMod val="50000"/>
                </a:srgbClr>
              </a:solidFill>
              <a:latin typeface="Arial"/>
              <a:sym typeface="Helvetica"/>
            </a:endParaRPr>
          </a:p>
        </p:txBody>
      </p:sp>
      <p:sp>
        <p:nvSpPr>
          <p:cNvPr id="35" name="Shape 306">
            <a:extLst>
              <a:ext uri="{FF2B5EF4-FFF2-40B4-BE49-F238E27FC236}">
                <a16:creationId xmlns:a16="http://schemas.microsoft.com/office/drawing/2014/main" id="{4BE0ACD4-5E12-4768-B572-46114CA47DD1}"/>
              </a:ext>
            </a:extLst>
          </p:cNvPr>
          <p:cNvSpPr/>
          <p:nvPr/>
        </p:nvSpPr>
        <p:spPr>
          <a:xfrm rot="5400000">
            <a:off x="9490895" y="4656117"/>
            <a:ext cx="376706" cy="451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200">
                <a:solidFill>
                  <a:srgbClr val="0A6258"/>
                </a:solidFill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defTabSz="609585">
              <a:defRPr sz="1800">
                <a:solidFill>
                  <a:srgbClr val="000000"/>
                </a:solidFill>
                <a:uFillTx/>
              </a:defRPr>
            </a:pPr>
            <a:r>
              <a:rPr sz="2933">
                <a:solidFill>
                  <a:srgbClr val="FFFFFF">
                    <a:lumMod val="50000"/>
                  </a:srgbClr>
                </a:solidFill>
                <a:uFill>
                  <a:solidFill>
                    <a:srgbClr val="4D4D4D"/>
                  </a:solidFill>
                </a:uFill>
              </a:rPr>
              <a:t>…</a:t>
            </a:r>
          </a:p>
        </p:txBody>
      </p:sp>
      <p:grpSp>
        <p:nvGrpSpPr>
          <p:cNvPr id="36" name="Group 315">
            <a:extLst>
              <a:ext uri="{FF2B5EF4-FFF2-40B4-BE49-F238E27FC236}">
                <a16:creationId xmlns:a16="http://schemas.microsoft.com/office/drawing/2014/main" id="{FCF9977F-477F-4807-BDF7-DCE158D87977}"/>
              </a:ext>
            </a:extLst>
          </p:cNvPr>
          <p:cNvGrpSpPr/>
          <p:nvPr/>
        </p:nvGrpSpPr>
        <p:grpSpPr>
          <a:xfrm>
            <a:off x="2239532" y="1138356"/>
            <a:ext cx="947553" cy="473705"/>
            <a:chOff x="0" y="0"/>
            <a:chExt cx="710663" cy="355277"/>
          </a:xfrm>
        </p:grpSpPr>
        <p:sp>
          <p:nvSpPr>
            <p:cNvPr id="37" name="Shape 307">
              <a:extLst>
                <a:ext uri="{FF2B5EF4-FFF2-40B4-BE49-F238E27FC236}">
                  <a16:creationId xmlns:a16="http://schemas.microsoft.com/office/drawing/2014/main" id="{06B7EE01-DBD2-427A-8544-2E5EFA19AA5D}"/>
                </a:ext>
              </a:extLst>
            </p:cNvPr>
            <p:cNvSpPr/>
            <p:nvPr/>
          </p:nvSpPr>
          <p:spPr>
            <a:xfrm>
              <a:off x="0" y="0"/>
              <a:ext cx="710664" cy="355278"/>
            </a:xfrm>
            <a:prstGeom prst="roundRect">
              <a:avLst>
                <a:gd name="adj" fmla="val 6249"/>
              </a:avLst>
            </a:prstGeom>
            <a:solidFill>
              <a:srgbClr val="FFFFFF"/>
            </a:solidFill>
            <a:ln w="25400" cap="flat">
              <a:solidFill>
                <a:srgbClr val="33928A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609585"/>
              <a:endParaRPr sz="2400">
                <a:solidFill>
                  <a:srgbClr val="FFFFFF">
                    <a:lumMod val="50000"/>
                  </a:srgbClr>
                </a:solidFill>
                <a:latin typeface="Arial"/>
              </a:endParaRPr>
            </a:p>
          </p:txBody>
        </p:sp>
        <p:grpSp>
          <p:nvGrpSpPr>
            <p:cNvPr id="38" name="Group 314">
              <a:extLst>
                <a:ext uri="{FF2B5EF4-FFF2-40B4-BE49-F238E27FC236}">
                  <a16:creationId xmlns:a16="http://schemas.microsoft.com/office/drawing/2014/main" id="{242586C7-86A7-4E45-8B8B-5A5685396509}"/>
                </a:ext>
              </a:extLst>
            </p:cNvPr>
            <p:cNvGrpSpPr/>
            <p:nvPr/>
          </p:nvGrpSpPr>
          <p:grpSpPr>
            <a:xfrm>
              <a:off x="14322" y="16652"/>
              <a:ext cx="682020" cy="321974"/>
              <a:chOff x="0" y="0"/>
              <a:chExt cx="682019" cy="321973"/>
            </a:xfrm>
          </p:grpSpPr>
          <p:sp>
            <p:nvSpPr>
              <p:cNvPr id="39" name="Shape 308">
                <a:extLst>
                  <a:ext uri="{FF2B5EF4-FFF2-40B4-BE49-F238E27FC236}">
                    <a16:creationId xmlns:a16="http://schemas.microsoft.com/office/drawing/2014/main" id="{ACCBD20D-45F6-447E-AA11-B1AC0046EF35}"/>
                  </a:ext>
                </a:extLst>
              </p:cNvPr>
              <p:cNvSpPr/>
              <p:nvPr/>
            </p:nvSpPr>
            <p:spPr>
              <a:xfrm>
                <a:off x="0" y="222811"/>
                <a:ext cx="679970" cy="99163"/>
              </a:xfrm>
              <a:prstGeom prst="roundRect">
                <a:avLst>
                  <a:gd name="adj" fmla="val 20000"/>
                </a:avLst>
              </a:prstGeom>
              <a:solidFill>
                <a:srgbClr val="006D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7733" tIns="67733" rIns="67733" bIns="67733" numCol="1" anchor="ctr">
                <a:noAutofit/>
              </a:bodyPr>
              <a:lstStyle/>
              <a:p>
                <a:pPr algn="ctr" defTabSz="778914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>
                  <a:solidFill>
                    <a:srgbClr val="FFFFFF">
                      <a:lumMod val="50000"/>
                    </a:srgb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sym typeface="Gill Sans"/>
                </a:endParaRPr>
              </a:p>
            </p:txBody>
          </p:sp>
          <p:sp>
            <p:nvSpPr>
              <p:cNvPr id="40" name="Shape 309">
                <a:extLst>
                  <a:ext uri="{FF2B5EF4-FFF2-40B4-BE49-F238E27FC236}">
                    <a16:creationId xmlns:a16="http://schemas.microsoft.com/office/drawing/2014/main" id="{A512CB56-054A-403D-B9BF-5CA8ABA37DC8}"/>
                  </a:ext>
                </a:extLst>
              </p:cNvPr>
              <p:cNvSpPr/>
              <p:nvPr/>
            </p:nvSpPr>
            <p:spPr>
              <a:xfrm>
                <a:off x="911" y="110199"/>
                <a:ext cx="448877" cy="99163"/>
              </a:xfrm>
              <a:prstGeom prst="roundRect">
                <a:avLst>
                  <a:gd name="adj" fmla="val 20000"/>
                </a:avLst>
              </a:prstGeom>
              <a:solidFill>
                <a:srgbClr val="E8A4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7733" tIns="67733" rIns="67733" bIns="67733" numCol="1" anchor="ctr">
                <a:noAutofit/>
              </a:bodyPr>
              <a:lstStyle/>
              <a:p>
                <a:pPr algn="ctr" defTabSz="778914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>
                  <a:solidFill>
                    <a:srgbClr val="FFFFFF">
                      <a:lumMod val="50000"/>
                    </a:srgb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sym typeface="Gill Sans"/>
                </a:endParaRPr>
              </a:p>
            </p:txBody>
          </p:sp>
          <p:sp>
            <p:nvSpPr>
              <p:cNvPr id="41" name="Shape 310">
                <a:extLst>
                  <a:ext uri="{FF2B5EF4-FFF2-40B4-BE49-F238E27FC236}">
                    <a16:creationId xmlns:a16="http://schemas.microsoft.com/office/drawing/2014/main" id="{F30C6E87-105C-4F8A-A7A0-36AF88DCE390}"/>
                  </a:ext>
                </a:extLst>
              </p:cNvPr>
              <p:cNvSpPr/>
              <p:nvPr/>
            </p:nvSpPr>
            <p:spPr>
              <a:xfrm>
                <a:off x="5639" y="0"/>
                <a:ext cx="218157" cy="99163"/>
              </a:xfrm>
              <a:prstGeom prst="roundRect">
                <a:avLst>
                  <a:gd name="adj" fmla="val 20000"/>
                </a:avLst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7733" tIns="67733" rIns="67733" bIns="67733" numCol="1" anchor="ctr">
                <a:noAutofit/>
              </a:bodyPr>
              <a:lstStyle/>
              <a:p>
                <a:pPr algn="ctr" defTabSz="778914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>
                  <a:solidFill>
                    <a:srgbClr val="FFFFFF">
                      <a:lumMod val="50000"/>
                    </a:srgb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sym typeface="Gill Sans"/>
                </a:endParaRPr>
              </a:p>
            </p:txBody>
          </p:sp>
          <p:sp>
            <p:nvSpPr>
              <p:cNvPr id="42" name="Shape 311">
                <a:extLst>
                  <a:ext uri="{FF2B5EF4-FFF2-40B4-BE49-F238E27FC236}">
                    <a16:creationId xmlns:a16="http://schemas.microsoft.com/office/drawing/2014/main" id="{B15DD109-3F0B-449F-964A-DC2E46E67928}"/>
                  </a:ext>
                </a:extLst>
              </p:cNvPr>
              <p:cNvSpPr/>
              <p:nvPr/>
            </p:nvSpPr>
            <p:spPr>
              <a:xfrm>
                <a:off x="234750" y="0"/>
                <a:ext cx="218158" cy="99163"/>
              </a:xfrm>
              <a:prstGeom prst="roundRect">
                <a:avLst>
                  <a:gd name="adj" fmla="val 20000"/>
                </a:avLst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7733" tIns="67733" rIns="67733" bIns="67733" numCol="1" anchor="ctr">
                <a:noAutofit/>
              </a:bodyPr>
              <a:lstStyle/>
              <a:p>
                <a:pPr algn="ctr" defTabSz="778914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>
                  <a:solidFill>
                    <a:srgbClr val="FFFFFF">
                      <a:lumMod val="50000"/>
                    </a:srgb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sym typeface="Gill Sans"/>
                </a:endParaRPr>
              </a:p>
            </p:txBody>
          </p:sp>
          <p:sp>
            <p:nvSpPr>
              <p:cNvPr id="43" name="Shape 312">
                <a:extLst>
                  <a:ext uri="{FF2B5EF4-FFF2-40B4-BE49-F238E27FC236}">
                    <a16:creationId xmlns:a16="http://schemas.microsoft.com/office/drawing/2014/main" id="{D862B6E2-6157-48CB-9859-35A9DD9F26D4}"/>
                  </a:ext>
                </a:extLst>
              </p:cNvPr>
              <p:cNvSpPr/>
              <p:nvPr/>
            </p:nvSpPr>
            <p:spPr>
              <a:xfrm>
                <a:off x="463862" y="1431"/>
                <a:ext cx="218158" cy="99164"/>
              </a:xfrm>
              <a:prstGeom prst="roundRect">
                <a:avLst>
                  <a:gd name="adj" fmla="val 20000"/>
                </a:avLst>
              </a:pr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7733" tIns="67733" rIns="67733" bIns="67733" numCol="1" anchor="ctr">
                <a:noAutofit/>
              </a:bodyPr>
              <a:lstStyle/>
              <a:p>
                <a:pPr algn="ctr" defTabSz="778914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>
                  <a:solidFill>
                    <a:srgbClr val="FFFFFF">
                      <a:lumMod val="50000"/>
                    </a:srgb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sym typeface="Gill Sans"/>
                </a:endParaRPr>
              </a:p>
            </p:txBody>
          </p:sp>
          <p:sp>
            <p:nvSpPr>
              <p:cNvPr id="44" name="Shape 313">
                <a:extLst>
                  <a:ext uri="{FF2B5EF4-FFF2-40B4-BE49-F238E27FC236}">
                    <a16:creationId xmlns:a16="http://schemas.microsoft.com/office/drawing/2014/main" id="{27E96753-60DD-44AF-A162-34341898C844}"/>
                  </a:ext>
                </a:extLst>
              </p:cNvPr>
              <p:cNvSpPr/>
              <p:nvPr/>
            </p:nvSpPr>
            <p:spPr>
              <a:xfrm>
                <a:off x="463862" y="110199"/>
                <a:ext cx="218158" cy="99163"/>
              </a:xfrm>
              <a:prstGeom prst="roundRect">
                <a:avLst>
                  <a:gd name="adj" fmla="val 20000"/>
                </a:avLst>
              </a:prstGeom>
              <a:solidFill>
                <a:srgbClr val="E8A4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7733" tIns="67733" rIns="67733" bIns="67733" numCol="1" anchor="ctr">
                <a:noAutofit/>
              </a:bodyPr>
              <a:lstStyle/>
              <a:p>
                <a:pPr algn="ctr" defTabSz="778914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4000">
                  <a:solidFill>
                    <a:srgbClr val="FFFFFF">
                      <a:lumMod val="50000"/>
                    </a:srgb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sym typeface="Gill Sans"/>
                </a:endParaRPr>
              </a:p>
            </p:txBody>
          </p:sp>
        </p:grpSp>
      </p:grpSp>
      <p:sp>
        <p:nvSpPr>
          <p:cNvPr id="45" name="Shape 318">
            <a:extLst>
              <a:ext uri="{FF2B5EF4-FFF2-40B4-BE49-F238E27FC236}">
                <a16:creationId xmlns:a16="http://schemas.microsoft.com/office/drawing/2014/main" id="{E963CFC1-37C9-4D58-8228-618F2C12E44C}"/>
              </a:ext>
            </a:extLst>
          </p:cNvPr>
          <p:cNvSpPr/>
          <p:nvPr/>
        </p:nvSpPr>
        <p:spPr>
          <a:xfrm>
            <a:off x="10389919" y="4100885"/>
            <a:ext cx="487197" cy="487199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defTabSz="609585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600">
              <a:solidFill>
                <a:srgbClr val="FFFFFF">
                  <a:lumMod val="50000"/>
                </a:srgbClr>
              </a:solidFill>
              <a:latin typeface="Arial"/>
              <a:sym typeface="Helvetica"/>
            </a:endParaRPr>
          </a:p>
        </p:txBody>
      </p:sp>
      <p:sp>
        <p:nvSpPr>
          <p:cNvPr id="46" name="Shape 319">
            <a:extLst>
              <a:ext uri="{FF2B5EF4-FFF2-40B4-BE49-F238E27FC236}">
                <a16:creationId xmlns:a16="http://schemas.microsoft.com/office/drawing/2014/main" id="{CAFD2710-9B33-4808-8138-C86F6692B8BD}"/>
              </a:ext>
            </a:extLst>
          </p:cNvPr>
          <p:cNvSpPr/>
          <p:nvPr/>
        </p:nvSpPr>
        <p:spPr>
          <a:xfrm flipV="1">
            <a:off x="10389919" y="5137836"/>
            <a:ext cx="487197" cy="487197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defTabSz="609585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600">
              <a:solidFill>
                <a:srgbClr val="FFFFFF">
                  <a:lumMod val="50000"/>
                </a:srgbClr>
              </a:solidFill>
              <a:latin typeface="Arial"/>
              <a:sym typeface="Helvetica"/>
            </a:endParaRPr>
          </a:p>
        </p:txBody>
      </p:sp>
      <p:sp>
        <p:nvSpPr>
          <p:cNvPr id="47" name="Shape 325">
            <a:extLst>
              <a:ext uri="{FF2B5EF4-FFF2-40B4-BE49-F238E27FC236}">
                <a16:creationId xmlns:a16="http://schemas.microsoft.com/office/drawing/2014/main" id="{D99377E5-BCD9-437D-AF9A-9629357448E0}"/>
              </a:ext>
            </a:extLst>
          </p:cNvPr>
          <p:cNvSpPr/>
          <p:nvPr/>
        </p:nvSpPr>
        <p:spPr>
          <a:xfrm>
            <a:off x="1952775" y="3527354"/>
            <a:ext cx="509820" cy="28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defTabSz="609585">
              <a:defRPr sz="1800">
                <a:solidFill>
                  <a:srgbClr val="000000"/>
                </a:solidFill>
                <a:uFillTx/>
              </a:defRPr>
            </a:pPr>
            <a:r>
              <a:rPr sz="1867" dirty="0">
                <a:solidFill>
                  <a:srgbClr val="FFFFFF">
                    <a:lumMod val="50000"/>
                  </a:srgbClr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48" name="Shape 326">
            <a:extLst>
              <a:ext uri="{FF2B5EF4-FFF2-40B4-BE49-F238E27FC236}">
                <a16:creationId xmlns:a16="http://schemas.microsoft.com/office/drawing/2014/main" id="{E976FE84-A1AC-41B8-96A5-ADB2D40109C0}"/>
              </a:ext>
            </a:extLst>
          </p:cNvPr>
          <p:cNvSpPr/>
          <p:nvPr/>
        </p:nvSpPr>
        <p:spPr>
          <a:xfrm>
            <a:off x="7384247" y="3666813"/>
            <a:ext cx="626775" cy="28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defTabSz="609585">
              <a:defRPr sz="1800">
                <a:solidFill>
                  <a:srgbClr val="000000"/>
                </a:solidFill>
                <a:uFillTx/>
              </a:defRPr>
            </a:pPr>
            <a:r>
              <a:rPr sz="1867" dirty="0">
                <a:solidFill>
                  <a:srgbClr val="FFFFFF">
                    <a:lumMod val="50000"/>
                  </a:srgbClr>
                </a:solidFill>
                <a:uFill>
                  <a:solidFill>
                    <a:srgbClr val="4D4D4D"/>
                  </a:solidFill>
                </a:uFill>
              </a:rPr>
              <a:t>AMQP</a:t>
            </a:r>
          </a:p>
        </p:txBody>
      </p:sp>
      <p:sp>
        <p:nvSpPr>
          <p:cNvPr id="49" name="Shape 327">
            <a:extLst>
              <a:ext uri="{FF2B5EF4-FFF2-40B4-BE49-F238E27FC236}">
                <a16:creationId xmlns:a16="http://schemas.microsoft.com/office/drawing/2014/main" id="{1E8397C7-962D-4E29-8BDC-5EB8F5B912EA}"/>
              </a:ext>
            </a:extLst>
          </p:cNvPr>
          <p:cNvSpPr/>
          <p:nvPr/>
        </p:nvSpPr>
        <p:spPr>
          <a:xfrm>
            <a:off x="8080926" y="4764705"/>
            <a:ext cx="626775" cy="28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defTabSz="609585">
              <a:defRPr sz="1800">
                <a:solidFill>
                  <a:srgbClr val="000000"/>
                </a:solidFill>
                <a:uFillTx/>
              </a:defRPr>
            </a:pPr>
            <a:r>
              <a:rPr sz="1867" dirty="0">
                <a:solidFill>
                  <a:srgbClr val="FFFFFF">
                    <a:lumMod val="50000"/>
                  </a:srgbClr>
                </a:solidFill>
                <a:uFill>
                  <a:solidFill>
                    <a:srgbClr val="4D4D4D"/>
                  </a:solidFill>
                </a:uFill>
              </a:rPr>
              <a:t>AMQP</a:t>
            </a:r>
          </a:p>
        </p:txBody>
      </p:sp>
      <p:sp>
        <p:nvSpPr>
          <p:cNvPr id="50" name="Shape 328">
            <a:extLst>
              <a:ext uri="{FF2B5EF4-FFF2-40B4-BE49-F238E27FC236}">
                <a16:creationId xmlns:a16="http://schemas.microsoft.com/office/drawing/2014/main" id="{557BEE63-B784-44FA-86FE-435B7D8DCF81}"/>
              </a:ext>
            </a:extLst>
          </p:cNvPr>
          <p:cNvSpPr/>
          <p:nvPr/>
        </p:nvSpPr>
        <p:spPr>
          <a:xfrm>
            <a:off x="1168397" y="5305811"/>
            <a:ext cx="968150" cy="574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defTabSz="609585">
              <a:defRPr>
                <a:solidFill>
                  <a:srgbClr val="000000"/>
                </a:solidFill>
                <a:uFillTx/>
              </a:defRPr>
            </a:pPr>
            <a:r>
              <a:rPr sz="1867" dirty="0">
                <a:solidFill>
                  <a:srgbClr val="FFFFFF">
                    <a:lumMod val="50000"/>
                  </a:srgbClr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Relational</a:t>
            </a:r>
          </a:p>
          <a:p>
            <a:pPr defTabSz="609585">
              <a:defRPr>
                <a:solidFill>
                  <a:srgbClr val="000000"/>
                </a:solidFill>
                <a:uFillTx/>
              </a:defRPr>
            </a:pPr>
            <a:r>
              <a:rPr sz="1867" dirty="0">
                <a:solidFill>
                  <a:srgbClr val="FFFFFF">
                    <a:lumMod val="50000"/>
                  </a:srgbClr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DB</a:t>
            </a:r>
          </a:p>
        </p:txBody>
      </p:sp>
      <p:sp>
        <p:nvSpPr>
          <p:cNvPr id="51" name="Shape 329">
            <a:extLst>
              <a:ext uri="{FF2B5EF4-FFF2-40B4-BE49-F238E27FC236}">
                <a16:creationId xmlns:a16="http://schemas.microsoft.com/office/drawing/2014/main" id="{FD663416-86A1-4E41-A05A-3840A6E8BEAF}"/>
              </a:ext>
            </a:extLst>
          </p:cNvPr>
          <p:cNvSpPr/>
          <p:nvPr/>
        </p:nvSpPr>
        <p:spPr>
          <a:xfrm>
            <a:off x="3414577" y="5305811"/>
            <a:ext cx="976293" cy="574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defTabSz="609585">
              <a:defRPr>
                <a:solidFill>
                  <a:srgbClr val="000000"/>
                </a:solidFill>
                <a:uFillTx/>
              </a:defRPr>
            </a:pPr>
            <a:r>
              <a:rPr sz="1867" dirty="0">
                <a:solidFill>
                  <a:srgbClr val="FFFFFF">
                    <a:lumMod val="50000"/>
                  </a:srgbClr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Key/Value</a:t>
            </a:r>
          </a:p>
          <a:p>
            <a:pPr defTabSz="609585">
              <a:defRPr>
                <a:solidFill>
                  <a:srgbClr val="000000"/>
                </a:solidFill>
                <a:uFillTx/>
              </a:defRPr>
            </a:pPr>
            <a:r>
              <a:rPr sz="1867" dirty="0">
                <a:solidFill>
                  <a:srgbClr val="FFFFFF">
                    <a:lumMod val="50000"/>
                  </a:srgbClr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Store</a:t>
            </a:r>
          </a:p>
        </p:txBody>
      </p:sp>
      <p:sp>
        <p:nvSpPr>
          <p:cNvPr id="52" name="Shape 330">
            <a:extLst>
              <a:ext uri="{FF2B5EF4-FFF2-40B4-BE49-F238E27FC236}">
                <a16:creationId xmlns:a16="http://schemas.microsoft.com/office/drawing/2014/main" id="{5014F1FC-E05C-43F0-9BDA-2532EA92A950}"/>
              </a:ext>
            </a:extLst>
          </p:cNvPr>
          <p:cNvSpPr/>
          <p:nvPr/>
        </p:nvSpPr>
        <p:spPr>
          <a:xfrm>
            <a:off x="10880676" y="5266183"/>
            <a:ext cx="594586" cy="574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 defTabSz="609585">
              <a:defRPr>
                <a:solidFill>
                  <a:srgbClr val="000000"/>
                </a:solidFill>
                <a:uFillTx/>
              </a:defRPr>
            </a:pPr>
            <a:r>
              <a:rPr sz="1867" dirty="0">
                <a:solidFill>
                  <a:srgbClr val="FFFFFF">
                    <a:lumMod val="50000"/>
                  </a:srgbClr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Graph</a:t>
            </a:r>
          </a:p>
          <a:p>
            <a:pPr defTabSz="609585">
              <a:defRPr>
                <a:solidFill>
                  <a:srgbClr val="000000"/>
                </a:solidFill>
                <a:uFillTx/>
              </a:defRPr>
            </a:pPr>
            <a:r>
              <a:rPr sz="1867" dirty="0">
                <a:solidFill>
                  <a:srgbClr val="FFFFFF">
                    <a:lumMod val="50000"/>
                  </a:srgbClr>
                </a:solidFill>
                <a:uFill>
                  <a:solidFill>
                    <a:srgbClr val="4D4D4D"/>
                  </a:solidFill>
                </a:uFill>
                <a:latin typeface="Avenir Next Medium"/>
                <a:ea typeface="Avenir Next Medium"/>
                <a:cs typeface="Avenir Next Medium"/>
                <a:sym typeface="Avenir Next Medium"/>
              </a:rPr>
              <a:t>DB</a:t>
            </a:r>
          </a:p>
        </p:txBody>
      </p:sp>
      <p:pic>
        <p:nvPicPr>
          <p:cNvPr id="53" name="pasted-image.pdf">
            <a:extLst>
              <a:ext uri="{FF2B5EF4-FFF2-40B4-BE49-F238E27FC236}">
                <a16:creationId xmlns:a16="http://schemas.microsoft.com/office/drawing/2014/main" id="{F489DC71-062C-42E6-979A-941152B06282}"/>
              </a:ext>
            </a:extLst>
          </p:cNvPr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0922000" y="139176"/>
            <a:ext cx="9652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pasted-image.pdf">
            <a:extLst>
              <a:ext uri="{FF2B5EF4-FFF2-40B4-BE49-F238E27FC236}">
                <a16:creationId xmlns:a16="http://schemas.microsoft.com/office/drawing/2014/main" id="{2FC0FB9D-5182-4479-B388-57DDD35683C4}"/>
              </a:ext>
            </a:extLst>
          </p:cNvPr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757723" y="4047726"/>
            <a:ext cx="647485" cy="546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asted-image.pdf">
            <a:extLst>
              <a:ext uri="{FF2B5EF4-FFF2-40B4-BE49-F238E27FC236}">
                <a16:creationId xmlns:a16="http://schemas.microsoft.com/office/drawing/2014/main" id="{667E273A-B860-4019-855D-C6FEB6CB75A6}"/>
              </a:ext>
            </a:extLst>
          </p:cNvPr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770323" y="4623082"/>
            <a:ext cx="647485" cy="546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pasted-image.pdf">
            <a:extLst>
              <a:ext uri="{FF2B5EF4-FFF2-40B4-BE49-F238E27FC236}">
                <a16:creationId xmlns:a16="http://schemas.microsoft.com/office/drawing/2014/main" id="{47999CD0-CA23-4069-AABC-8E02C9CCCA48}"/>
              </a:ext>
            </a:extLst>
          </p:cNvPr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681344" y="4582871"/>
            <a:ext cx="651669" cy="549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pasted-image.pdf">
            <a:extLst>
              <a:ext uri="{FF2B5EF4-FFF2-40B4-BE49-F238E27FC236}">
                <a16:creationId xmlns:a16="http://schemas.microsoft.com/office/drawing/2014/main" id="{8DFBAF37-8112-4CD3-A5CB-EF92A0C365A4}"/>
              </a:ext>
            </a:extLst>
          </p:cNvPr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384063" y="5318908"/>
            <a:ext cx="554195" cy="692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pasted-image.pdf">
            <a:extLst>
              <a:ext uri="{FF2B5EF4-FFF2-40B4-BE49-F238E27FC236}">
                <a16:creationId xmlns:a16="http://schemas.microsoft.com/office/drawing/2014/main" id="{9BBDD182-A183-47D3-B589-B2291C8F142C}"/>
              </a:ext>
            </a:extLst>
          </p:cNvPr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84141" y="3711931"/>
            <a:ext cx="652113" cy="550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asted-image.pdf">
            <a:extLst>
              <a:ext uri="{FF2B5EF4-FFF2-40B4-BE49-F238E27FC236}">
                <a16:creationId xmlns:a16="http://schemas.microsoft.com/office/drawing/2014/main" id="{87EB1EF7-9E90-46F4-95B5-16C3ED145ACC}"/>
              </a:ext>
            </a:extLst>
          </p:cNvPr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96725" y="4002638"/>
            <a:ext cx="652112" cy="550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asted-image.pdf">
            <a:extLst>
              <a:ext uri="{FF2B5EF4-FFF2-40B4-BE49-F238E27FC236}">
                <a16:creationId xmlns:a16="http://schemas.microsoft.com/office/drawing/2014/main" id="{856B8F97-8431-4634-9AB4-EE8A630FD96A}"/>
              </a:ext>
            </a:extLst>
          </p:cNvPr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696180" y="3713595"/>
            <a:ext cx="652112" cy="550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pasted-image.pdf">
            <a:extLst>
              <a:ext uri="{FF2B5EF4-FFF2-40B4-BE49-F238E27FC236}">
                <a16:creationId xmlns:a16="http://schemas.microsoft.com/office/drawing/2014/main" id="{30CF822B-F275-451B-A7FF-907097707167}"/>
              </a:ext>
            </a:extLst>
          </p:cNvPr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030518" y="4732506"/>
            <a:ext cx="508001" cy="423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asted-image.pdf">
            <a:extLst>
              <a:ext uri="{FF2B5EF4-FFF2-40B4-BE49-F238E27FC236}">
                <a16:creationId xmlns:a16="http://schemas.microsoft.com/office/drawing/2014/main" id="{E48D0FDD-7424-4104-A05E-FD5EE88FED53}"/>
              </a:ext>
            </a:extLst>
          </p:cNvPr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7079446" y="2739498"/>
            <a:ext cx="304801" cy="270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pasted-image.pdf">
            <a:extLst>
              <a:ext uri="{FF2B5EF4-FFF2-40B4-BE49-F238E27FC236}">
                <a16:creationId xmlns:a16="http://schemas.microsoft.com/office/drawing/2014/main" id="{0DDE42B0-72DA-400E-A7C0-BBA6BA27523B}"/>
              </a:ext>
            </a:extLst>
          </p:cNvPr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0944122" y="4564868"/>
            <a:ext cx="543849" cy="679811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296">
            <a:extLst>
              <a:ext uri="{FF2B5EF4-FFF2-40B4-BE49-F238E27FC236}">
                <a16:creationId xmlns:a16="http://schemas.microsoft.com/office/drawing/2014/main" id="{76E3FEDF-DBE9-4E5D-8D91-4B486DF20824}"/>
              </a:ext>
            </a:extLst>
          </p:cNvPr>
          <p:cNvSpPr/>
          <p:nvPr/>
        </p:nvSpPr>
        <p:spPr>
          <a:xfrm flipH="1">
            <a:off x="4139906" y="2622185"/>
            <a:ext cx="1232309" cy="517873"/>
          </a:xfrm>
          <a:prstGeom prst="roundRect">
            <a:avLst>
              <a:gd name="adj" fmla="val 13079"/>
            </a:avLst>
          </a:prstGeom>
          <a:solidFill>
            <a:srgbClr val="E59A2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09585"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 sz="2400">
              <a:solidFill>
                <a:srgbClr val="FFFFFF">
                  <a:lumMod val="50000"/>
                </a:srgbClr>
              </a:solidFill>
              <a:latin typeface="Avenir Next Regular"/>
              <a:sym typeface="Avenir Next Regular"/>
            </a:endParaRPr>
          </a:p>
        </p:txBody>
      </p:sp>
      <p:sp>
        <p:nvSpPr>
          <p:cNvPr id="65" name="Shape 296">
            <a:extLst>
              <a:ext uri="{FF2B5EF4-FFF2-40B4-BE49-F238E27FC236}">
                <a16:creationId xmlns:a16="http://schemas.microsoft.com/office/drawing/2014/main" id="{618D4E48-803A-424B-898A-17DCE159008F}"/>
              </a:ext>
            </a:extLst>
          </p:cNvPr>
          <p:cNvSpPr/>
          <p:nvPr/>
        </p:nvSpPr>
        <p:spPr>
          <a:xfrm flipH="1">
            <a:off x="2268376" y="2622185"/>
            <a:ext cx="849195" cy="517873"/>
          </a:xfrm>
          <a:prstGeom prst="roundRect">
            <a:avLst>
              <a:gd name="adj" fmla="val 13079"/>
            </a:avLst>
          </a:prstGeom>
          <a:solidFill>
            <a:srgbClr val="E59A2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09585"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 sz="2400">
              <a:solidFill>
                <a:srgbClr val="FFFFFF">
                  <a:lumMod val="50000"/>
                </a:srgbClr>
              </a:solidFill>
              <a:latin typeface="Avenir Next Regular"/>
              <a:sym typeface="Avenir Next Regular"/>
            </a:endParaRPr>
          </a:p>
        </p:txBody>
      </p:sp>
      <p:pic>
        <p:nvPicPr>
          <p:cNvPr id="66" name="pasted-image.pdf">
            <a:extLst>
              <a:ext uri="{FF2B5EF4-FFF2-40B4-BE49-F238E27FC236}">
                <a16:creationId xmlns:a16="http://schemas.microsoft.com/office/drawing/2014/main" id="{D71722DF-CAC4-4BBC-9FE7-145F73D7423E}"/>
              </a:ext>
            </a:extLst>
          </p:cNvPr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603660" y="2739498"/>
            <a:ext cx="304801" cy="270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pasted-image.pdf">
            <a:extLst>
              <a:ext uri="{FF2B5EF4-FFF2-40B4-BE49-F238E27FC236}">
                <a16:creationId xmlns:a16="http://schemas.microsoft.com/office/drawing/2014/main" id="{08757636-0BD2-45EF-B634-205733067106}"/>
              </a:ext>
            </a:extLst>
          </p:cNvPr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542120" y="2739498"/>
            <a:ext cx="304801" cy="270935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297">
            <a:extLst>
              <a:ext uri="{FF2B5EF4-FFF2-40B4-BE49-F238E27FC236}">
                <a16:creationId xmlns:a16="http://schemas.microsoft.com/office/drawing/2014/main" id="{3E0FB1C5-83BE-4BC5-89F0-D5B5F7B9D69A}"/>
              </a:ext>
            </a:extLst>
          </p:cNvPr>
          <p:cNvSpPr/>
          <p:nvPr/>
        </p:nvSpPr>
        <p:spPr>
          <a:xfrm rot="5400000">
            <a:off x="2359377" y="2197653"/>
            <a:ext cx="676591" cy="0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defTabSz="609585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600">
              <a:solidFill>
                <a:srgbClr val="FFFFFF">
                  <a:lumMod val="50000"/>
                </a:srgbClr>
              </a:solidFill>
              <a:latin typeface="Arial"/>
              <a:sym typeface="Helvetica"/>
            </a:endParaRPr>
          </a:p>
        </p:txBody>
      </p:sp>
      <p:sp>
        <p:nvSpPr>
          <p:cNvPr id="69" name="Shape 325">
            <a:extLst>
              <a:ext uri="{FF2B5EF4-FFF2-40B4-BE49-F238E27FC236}">
                <a16:creationId xmlns:a16="http://schemas.microsoft.com/office/drawing/2014/main" id="{7E2B01B6-19DF-46F5-A4CE-5E8B1FA73897}"/>
              </a:ext>
            </a:extLst>
          </p:cNvPr>
          <p:cNvSpPr/>
          <p:nvPr/>
        </p:nvSpPr>
        <p:spPr>
          <a:xfrm>
            <a:off x="1969104" y="2054025"/>
            <a:ext cx="509820" cy="28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defTabSz="609585">
              <a:defRPr sz="1800">
                <a:solidFill>
                  <a:srgbClr val="000000"/>
                </a:solidFill>
                <a:uFillTx/>
              </a:defRPr>
            </a:pPr>
            <a:r>
              <a:rPr sz="1867" dirty="0">
                <a:solidFill>
                  <a:srgbClr val="FFFFFF">
                    <a:lumMod val="50000"/>
                  </a:srgbClr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70" name="Shape 297">
            <a:extLst>
              <a:ext uri="{FF2B5EF4-FFF2-40B4-BE49-F238E27FC236}">
                <a16:creationId xmlns:a16="http://schemas.microsoft.com/office/drawing/2014/main" id="{3E26EBAE-A916-4027-B6EF-082569C8FF84}"/>
              </a:ext>
            </a:extLst>
          </p:cNvPr>
          <p:cNvSpPr/>
          <p:nvPr/>
        </p:nvSpPr>
        <p:spPr>
          <a:xfrm rot="5400000">
            <a:off x="4420847" y="2197653"/>
            <a:ext cx="676591" cy="0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defTabSz="609585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600">
              <a:solidFill>
                <a:srgbClr val="FFFFFF">
                  <a:lumMod val="50000"/>
                </a:srgbClr>
              </a:solidFill>
              <a:latin typeface="Arial"/>
              <a:sym typeface="Helvetica"/>
            </a:endParaRPr>
          </a:p>
        </p:txBody>
      </p:sp>
      <p:sp>
        <p:nvSpPr>
          <p:cNvPr id="71" name="Shape 325">
            <a:extLst>
              <a:ext uri="{FF2B5EF4-FFF2-40B4-BE49-F238E27FC236}">
                <a16:creationId xmlns:a16="http://schemas.microsoft.com/office/drawing/2014/main" id="{68751C3B-102A-4615-89D9-560D326D320A}"/>
              </a:ext>
            </a:extLst>
          </p:cNvPr>
          <p:cNvSpPr/>
          <p:nvPr/>
        </p:nvSpPr>
        <p:spPr>
          <a:xfrm>
            <a:off x="4030575" y="2054025"/>
            <a:ext cx="509820" cy="28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defTabSz="609585">
              <a:defRPr sz="1800">
                <a:solidFill>
                  <a:srgbClr val="000000"/>
                </a:solidFill>
                <a:uFillTx/>
              </a:defRPr>
            </a:pPr>
            <a:r>
              <a:rPr sz="1867" dirty="0">
                <a:solidFill>
                  <a:srgbClr val="FFFFFF">
                    <a:lumMod val="50000"/>
                  </a:srgbClr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72" name="Shape 297">
            <a:extLst>
              <a:ext uri="{FF2B5EF4-FFF2-40B4-BE49-F238E27FC236}">
                <a16:creationId xmlns:a16="http://schemas.microsoft.com/office/drawing/2014/main" id="{DB7DE5F6-BC8C-4A6A-BA5B-905839B19643}"/>
              </a:ext>
            </a:extLst>
          </p:cNvPr>
          <p:cNvSpPr/>
          <p:nvPr/>
        </p:nvSpPr>
        <p:spPr>
          <a:xfrm rot="5400000">
            <a:off x="6114438" y="2197653"/>
            <a:ext cx="676591" cy="0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defTabSz="609585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600">
              <a:solidFill>
                <a:srgbClr val="FFFFFF">
                  <a:lumMod val="50000"/>
                </a:srgbClr>
              </a:solidFill>
              <a:latin typeface="Arial"/>
              <a:sym typeface="Helvetica"/>
            </a:endParaRPr>
          </a:p>
        </p:txBody>
      </p:sp>
      <p:sp>
        <p:nvSpPr>
          <p:cNvPr id="73" name="Shape 325">
            <a:extLst>
              <a:ext uri="{FF2B5EF4-FFF2-40B4-BE49-F238E27FC236}">
                <a16:creationId xmlns:a16="http://schemas.microsoft.com/office/drawing/2014/main" id="{976CC332-4F12-4688-AA76-8794BE889882}"/>
              </a:ext>
            </a:extLst>
          </p:cNvPr>
          <p:cNvSpPr/>
          <p:nvPr/>
        </p:nvSpPr>
        <p:spPr>
          <a:xfrm>
            <a:off x="5724165" y="2054025"/>
            <a:ext cx="509820" cy="28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defTabSz="609585">
              <a:defRPr sz="1800">
                <a:solidFill>
                  <a:srgbClr val="000000"/>
                </a:solidFill>
                <a:uFillTx/>
              </a:defRPr>
            </a:pPr>
            <a:r>
              <a:rPr sz="1867" dirty="0">
                <a:solidFill>
                  <a:srgbClr val="FFFFFF">
                    <a:lumMod val="50000"/>
                  </a:srgbClr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74" name="Shape 297">
            <a:extLst>
              <a:ext uri="{FF2B5EF4-FFF2-40B4-BE49-F238E27FC236}">
                <a16:creationId xmlns:a16="http://schemas.microsoft.com/office/drawing/2014/main" id="{E20CF48A-99EA-41BC-B498-351C7AFDE829}"/>
              </a:ext>
            </a:extLst>
          </p:cNvPr>
          <p:cNvSpPr/>
          <p:nvPr/>
        </p:nvSpPr>
        <p:spPr>
          <a:xfrm rot="5400000">
            <a:off x="7682575" y="2197653"/>
            <a:ext cx="676591" cy="0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defTabSz="609585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600">
              <a:solidFill>
                <a:srgbClr val="FFFFFF">
                  <a:lumMod val="50000"/>
                </a:srgbClr>
              </a:solidFill>
              <a:latin typeface="Arial"/>
              <a:sym typeface="Helvetica"/>
            </a:endParaRPr>
          </a:p>
        </p:txBody>
      </p:sp>
      <p:sp>
        <p:nvSpPr>
          <p:cNvPr id="75" name="Shape 325">
            <a:extLst>
              <a:ext uri="{FF2B5EF4-FFF2-40B4-BE49-F238E27FC236}">
                <a16:creationId xmlns:a16="http://schemas.microsoft.com/office/drawing/2014/main" id="{5BBB8BE6-574A-428E-A16A-A84DF22CD31E}"/>
              </a:ext>
            </a:extLst>
          </p:cNvPr>
          <p:cNvSpPr/>
          <p:nvPr/>
        </p:nvSpPr>
        <p:spPr>
          <a:xfrm>
            <a:off x="7292303" y="2054025"/>
            <a:ext cx="509820" cy="28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defTabSz="609585">
              <a:defRPr sz="1800">
                <a:solidFill>
                  <a:srgbClr val="000000"/>
                </a:solidFill>
                <a:uFillTx/>
              </a:defRPr>
            </a:pPr>
            <a:r>
              <a:rPr sz="1867" dirty="0">
                <a:solidFill>
                  <a:srgbClr val="FFFFFF">
                    <a:lumMod val="50000"/>
                  </a:srgbClr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sp>
        <p:nvSpPr>
          <p:cNvPr id="76" name="Shape 297">
            <a:extLst>
              <a:ext uri="{FF2B5EF4-FFF2-40B4-BE49-F238E27FC236}">
                <a16:creationId xmlns:a16="http://schemas.microsoft.com/office/drawing/2014/main" id="{169C8416-8FE0-4604-A4EB-FC34A6D0E3E5}"/>
              </a:ext>
            </a:extLst>
          </p:cNvPr>
          <p:cNvSpPr/>
          <p:nvPr/>
        </p:nvSpPr>
        <p:spPr>
          <a:xfrm rot="5400000">
            <a:off x="4381902" y="3632040"/>
            <a:ext cx="754479" cy="0"/>
          </a:xfrm>
          <a:prstGeom prst="line">
            <a:avLst/>
          </a:prstGeom>
          <a:ln w="25400">
            <a:solidFill>
              <a:srgbClr val="0A6258"/>
            </a:solidFill>
            <a:round/>
            <a:headEnd type="triangle"/>
            <a:tailEnd type="triangle"/>
          </a:ln>
        </p:spPr>
        <p:txBody>
          <a:bodyPr lIns="0" tIns="0" rIns="0" bIns="0"/>
          <a:lstStyle/>
          <a:p>
            <a:pPr defTabSz="609585">
              <a:defRPr sz="1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600">
              <a:solidFill>
                <a:srgbClr val="FFFFFF">
                  <a:lumMod val="50000"/>
                </a:srgbClr>
              </a:solidFill>
              <a:latin typeface="Arial"/>
              <a:sym typeface="Helvetica"/>
            </a:endParaRPr>
          </a:p>
        </p:txBody>
      </p:sp>
      <p:sp>
        <p:nvSpPr>
          <p:cNvPr id="77" name="Shape 325">
            <a:extLst>
              <a:ext uri="{FF2B5EF4-FFF2-40B4-BE49-F238E27FC236}">
                <a16:creationId xmlns:a16="http://schemas.microsoft.com/office/drawing/2014/main" id="{CCC951F7-4C4C-41AC-8CB4-F73E0F5CC4B0}"/>
              </a:ext>
            </a:extLst>
          </p:cNvPr>
          <p:cNvSpPr/>
          <p:nvPr/>
        </p:nvSpPr>
        <p:spPr>
          <a:xfrm>
            <a:off x="4030573" y="3527354"/>
            <a:ext cx="509820" cy="28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defTabSz="609585">
              <a:defRPr sz="1800">
                <a:solidFill>
                  <a:srgbClr val="000000"/>
                </a:solidFill>
                <a:uFillTx/>
              </a:defRPr>
            </a:pPr>
            <a:r>
              <a:rPr sz="1867" dirty="0">
                <a:solidFill>
                  <a:srgbClr val="FFFFFF">
                    <a:lumMod val="50000"/>
                  </a:srgbClr>
                </a:solidFill>
                <a:uFill>
                  <a:solidFill>
                    <a:srgbClr val="4D4D4D"/>
                  </a:solidFill>
                </a:uFill>
              </a:rPr>
              <a:t>HTTP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AEDB144-14E7-4623-89C5-445CBE8C6561}"/>
              </a:ext>
            </a:extLst>
          </p:cNvPr>
          <p:cNvCxnSpPr/>
          <p:nvPr/>
        </p:nvCxnSpPr>
        <p:spPr>
          <a:xfrm flipV="1">
            <a:off x="3669035" y="1138357"/>
            <a:ext cx="0" cy="489402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F34FB29-B627-4BC1-9FE5-0A6E27B332B0}"/>
              </a:ext>
            </a:extLst>
          </p:cNvPr>
          <p:cNvCxnSpPr/>
          <p:nvPr/>
        </p:nvCxnSpPr>
        <p:spPr>
          <a:xfrm flipH="1" flipV="1">
            <a:off x="4759141" y="1050485"/>
            <a:ext cx="4372" cy="4916385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1A285F5-53D7-4D8F-83CD-4A3D48097B99}"/>
              </a:ext>
            </a:extLst>
          </p:cNvPr>
          <p:cNvCxnSpPr/>
          <p:nvPr/>
        </p:nvCxnSpPr>
        <p:spPr>
          <a:xfrm flipV="1">
            <a:off x="5575369" y="1136693"/>
            <a:ext cx="0" cy="489402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3BF969A-685C-4244-A7E2-2583B05B5286}"/>
              </a:ext>
            </a:extLst>
          </p:cNvPr>
          <p:cNvSpPr txBox="1"/>
          <p:nvPr/>
        </p:nvSpPr>
        <p:spPr>
          <a:xfrm>
            <a:off x="4743951" y="587836"/>
            <a:ext cx="260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400" dirty="0">
                <a:solidFill>
                  <a:srgbClr val="FFFFFF"/>
                </a:solidFill>
                <a:latin typeface="Arial"/>
              </a:rPr>
              <a:t>Business Change</a:t>
            </a:r>
          </a:p>
        </p:txBody>
      </p:sp>
    </p:spTree>
    <p:extLst>
      <p:ext uri="{BB962C8B-B14F-4D97-AF65-F5344CB8AC3E}">
        <p14:creationId xmlns:p14="http://schemas.microsoft.com/office/powerpoint/2010/main" val="149204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11267"/>
            <a:ext cx="12192000" cy="6868329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6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" y="6299480"/>
            <a:ext cx="798680" cy="187024"/>
          </a:xfrm>
          <a:prstGeom prst="rect">
            <a:avLst/>
          </a:prstGeom>
        </p:spPr>
      </p:pic>
      <p:sp>
        <p:nvSpPr>
          <p:cNvPr id="13" name="Shape 275">
            <a:extLst>
              <a:ext uri="{FF2B5EF4-FFF2-40B4-BE49-F238E27FC236}">
                <a16:creationId xmlns:a16="http://schemas.microsoft.com/office/drawing/2014/main" id="{6E141E93-1F75-41A3-91FE-B85A9809F390}"/>
              </a:ext>
            </a:extLst>
          </p:cNvPr>
          <p:cNvSpPr txBox="1">
            <a:spLocks/>
          </p:cNvSpPr>
          <p:nvPr/>
        </p:nvSpPr>
        <p:spPr>
          <a:xfrm>
            <a:off x="488950" y="433916"/>
            <a:ext cx="11213999" cy="614000"/>
          </a:xfrm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4267" dirty="0">
                <a:solidFill>
                  <a:schemeClr val="tx2">
                    <a:lumMod val="95000"/>
                  </a:schemeClr>
                </a:solidFill>
              </a:rPr>
              <a:t>Challenges of Distributed Systems</a:t>
            </a:r>
            <a:endParaRPr lang="en" sz="4267" dirty="0">
              <a:solidFill>
                <a:schemeClr val="tx2">
                  <a:lumMod val="95000"/>
                </a:schemeClr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2FFDF8E-2526-44A0-BBDB-7FF33AB94EA7}"/>
              </a:ext>
            </a:extLst>
          </p:cNvPr>
          <p:cNvSpPr txBox="1">
            <a:spLocks/>
          </p:cNvSpPr>
          <p:nvPr/>
        </p:nvSpPr>
        <p:spPr>
          <a:xfrm>
            <a:off x="488955" y="1432984"/>
            <a:ext cx="11214100" cy="4510616"/>
          </a:xfrm>
          <a:prstGeom prst="rect">
            <a:avLst/>
          </a:prstGeom>
        </p:spPr>
        <p:txBody>
          <a:bodyPr lIns="0" tIns="0" rIns="0" bIns="0"/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6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867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66773" indent="-152396" algn="l" defTabSz="914377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467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>
              <a:lnSpc>
                <a:spcPct val="113000"/>
              </a:lnSpc>
              <a:buFont typeface="Arial"/>
              <a:buChar char="•"/>
            </a:pPr>
            <a:r>
              <a:rPr lang="en-US" sz="2800" dirty="0">
                <a:solidFill>
                  <a:schemeClr val="tx2">
                    <a:lumMod val="95000"/>
                  </a:schemeClr>
                </a:solidFill>
              </a:rPr>
              <a:t>Configuration Management</a:t>
            </a:r>
          </a:p>
          <a:p>
            <a:pPr marL="609585" indent="-609585">
              <a:lnSpc>
                <a:spcPct val="113000"/>
              </a:lnSpc>
              <a:buFont typeface="Arial"/>
              <a:buChar char="•"/>
            </a:pPr>
            <a:r>
              <a:rPr lang="en-US" sz="2800" dirty="0">
                <a:solidFill>
                  <a:schemeClr val="tx2">
                    <a:lumMod val="95000"/>
                  </a:schemeClr>
                </a:solidFill>
              </a:rPr>
              <a:t>Service Registration &amp; Discovery</a:t>
            </a:r>
          </a:p>
          <a:p>
            <a:pPr marL="609585" indent="-609585">
              <a:lnSpc>
                <a:spcPct val="113000"/>
              </a:lnSpc>
              <a:buFont typeface="Arial"/>
              <a:buChar char="•"/>
            </a:pPr>
            <a:r>
              <a:rPr lang="en-US" sz="2800" dirty="0">
                <a:solidFill>
                  <a:schemeClr val="tx2">
                    <a:lumMod val="95000"/>
                  </a:schemeClr>
                </a:solidFill>
              </a:rPr>
              <a:t>Routing &amp; Load Balancing</a:t>
            </a:r>
          </a:p>
          <a:p>
            <a:pPr marL="609585" indent="-609585">
              <a:lnSpc>
                <a:spcPct val="113000"/>
              </a:lnSpc>
              <a:buFont typeface="Arial"/>
              <a:buChar char="•"/>
            </a:pPr>
            <a:r>
              <a:rPr lang="en-US" sz="2800" dirty="0">
                <a:solidFill>
                  <a:schemeClr val="tx2">
                    <a:lumMod val="95000"/>
                  </a:schemeClr>
                </a:solidFill>
              </a:rPr>
              <a:t>Fault Tolerance (Circuit Breakers) </a:t>
            </a:r>
          </a:p>
          <a:p>
            <a:pPr marL="609585" indent="-609585">
              <a:lnSpc>
                <a:spcPct val="113000"/>
              </a:lnSpc>
              <a:buFont typeface="Arial"/>
              <a:buChar char="•"/>
            </a:pPr>
            <a:r>
              <a:rPr lang="en-US" sz="2800" dirty="0">
                <a:solidFill>
                  <a:schemeClr val="tx2">
                    <a:lumMod val="95000"/>
                  </a:schemeClr>
                </a:solidFill>
              </a:rPr>
              <a:t>Monitoring and Tracing</a:t>
            </a:r>
          </a:p>
          <a:p>
            <a:pPr marL="609585" indent="-609585">
              <a:lnSpc>
                <a:spcPct val="113000"/>
              </a:lnSpc>
              <a:buFont typeface="Arial"/>
              <a:buChar char="•"/>
            </a:pPr>
            <a:r>
              <a:rPr lang="en-US" sz="2800" dirty="0">
                <a:solidFill>
                  <a:schemeClr val="tx2">
                    <a:lumMod val="95000"/>
                  </a:schemeClr>
                </a:solidFill>
              </a:rPr>
              <a:t>Concurrent API Aggregation &amp;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06101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DF6F-B3CC-4BC0-8510-B7D75851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285FE-63B3-4AE8-B5DA-147F54695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3378E7-E031-4AD4-9829-BEB4FE4EEAF0}"/>
              </a:ext>
            </a:extLst>
          </p:cNvPr>
          <p:cNvGrpSpPr/>
          <p:nvPr/>
        </p:nvGrpSpPr>
        <p:grpSpPr>
          <a:xfrm>
            <a:off x="0" y="-118533"/>
            <a:ext cx="12208933" cy="6976533"/>
            <a:chOff x="0" y="0"/>
            <a:chExt cx="12192000" cy="6858000"/>
          </a:xfrm>
        </p:grpSpPr>
        <p:pic>
          <p:nvPicPr>
            <p:cNvPr id="4" name="Content Placeholder 4" descr="A close up of a blur&#10;&#10;Description generated with high confidence">
              <a:extLst>
                <a:ext uri="{FF2B5EF4-FFF2-40B4-BE49-F238E27FC236}">
                  <a16:creationId xmlns:a16="http://schemas.microsoft.com/office/drawing/2014/main" id="{EBBB39E8-1706-458F-9C78-15B24821D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63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B1E63E-621F-4835-9F4A-D962BDA4993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00000">
                <a:alpha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US" sz="1600" kern="0" dirty="0">
                <a:solidFill>
                  <a:schemeClr val="tx2"/>
                </a:solidFill>
                <a:latin typeface="Arial"/>
              </a:endParaRPr>
            </a:p>
          </p:txBody>
        </p:sp>
      </p:grpSp>
      <p:sp>
        <p:nvSpPr>
          <p:cNvPr id="7" name="Title 2">
            <a:extLst>
              <a:ext uri="{FF2B5EF4-FFF2-40B4-BE49-F238E27FC236}">
                <a16:creationId xmlns:a16="http://schemas.microsoft.com/office/drawing/2014/main" id="{E27144A3-768F-4787-83CE-4F60BF1ABF6A}"/>
              </a:ext>
            </a:extLst>
          </p:cNvPr>
          <p:cNvSpPr txBox="1">
            <a:spLocks/>
          </p:cNvSpPr>
          <p:nvPr/>
        </p:nvSpPr>
        <p:spPr>
          <a:xfrm>
            <a:off x="584200" y="508001"/>
            <a:ext cx="11430000" cy="5170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chemeClr val="tx2"/>
                </a:solidFill>
              </a:rPr>
              <a:t>Nothing lasts for ever​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9C6CF1-0B06-4C96-90FC-D389EFBAB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524000"/>
            <a:ext cx="5155176" cy="39815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BB1FFE-4C58-48D6-B81C-A393A10A7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91" y="1528443"/>
            <a:ext cx="5161943" cy="39867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62A8DF-BD6B-4569-BBF4-4EDC04A8383F}"/>
              </a:ext>
            </a:extLst>
          </p:cNvPr>
          <p:cNvSpPr/>
          <p:nvPr/>
        </p:nvSpPr>
        <p:spPr>
          <a:xfrm>
            <a:off x="-612155" y="5577315"/>
            <a:ext cx="7417845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33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rPr>
              <a:t>Bridge Before Hurricane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66DD7F-9912-4646-B18D-433F4F39D05A}"/>
              </a:ext>
            </a:extLst>
          </p:cNvPr>
          <p:cNvSpPr/>
          <p:nvPr/>
        </p:nvSpPr>
        <p:spPr>
          <a:xfrm>
            <a:off x="5626939" y="5591405"/>
            <a:ext cx="7417845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33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rPr>
              <a:t>Bridge After Hurricane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020326-5A9A-4E66-B117-AAC99AC1805C}"/>
              </a:ext>
            </a:extLst>
          </p:cNvPr>
          <p:cNvSpPr txBox="1"/>
          <p:nvPr/>
        </p:nvSpPr>
        <p:spPr>
          <a:xfrm>
            <a:off x="130095" y="6575291"/>
            <a:ext cx="7514878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67" kern="0" dirty="0">
                <a:solidFill>
                  <a:schemeClr val="tx2"/>
                </a:solidFill>
              </a:rPr>
              <a:t>Source  </a:t>
            </a:r>
            <a:r>
              <a:rPr lang="en-US" sz="1067" dirty="0">
                <a:solidFill>
                  <a:schemeClr val="tx2"/>
                </a:solidFill>
                <a:hlinkClick r:id="rId5"/>
              </a:rPr>
              <a:t>https://medium.com/road-less-ventured/why-an-honduran-bridge-is-a-perfect-metaphor-for-disruption-2a2d7c910535</a:t>
            </a:r>
            <a:endParaRPr lang="en-US" sz="1333" dirty="0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BFC9FC-7EFB-4D20-B153-0547382127E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" y="6299480"/>
            <a:ext cx="798680" cy="187024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2A9C3CAA-C1E4-47BB-82A2-F7D0740B2ED7}"/>
              </a:ext>
            </a:extLst>
          </p:cNvPr>
          <p:cNvSpPr txBox="1">
            <a:spLocks/>
          </p:cNvSpPr>
          <p:nvPr/>
        </p:nvSpPr>
        <p:spPr>
          <a:xfrm>
            <a:off x="84427" y="207549"/>
            <a:ext cx="3903051" cy="5170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chemeClr val="tx2"/>
                </a:solidFill>
              </a:rPr>
              <a:t>Agility in Action 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F1C10D-F740-400A-A8EA-CDC6F412D8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06" y="39610"/>
            <a:ext cx="12149787" cy="68001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62015E-D4FF-46A2-AE4A-BFDCB2D23E1F}"/>
              </a:ext>
            </a:extLst>
          </p:cNvPr>
          <p:cNvSpPr/>
          <p:nvPr/>
        </p:nvSpPr>
        <p:spPr>
          <a:xfrm>
            <a:off x="42213" y="5121797"/>
            <a:ext cx="3748496" cy="1603094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E69C1396-E117-45CA-BC62-AFAD0272A9CA}"/>
              </a:ext>
            </a:extLst>
          </p:cNvPr>
          <p:cNvSpPr txBox="1">
            <a:spLocks/>
          </p:cNvSpPr>
          <p:nvPr/>
        </p:nvSpPr>
        <p:spPr>
          <a:xfrm>
            <a:off x="42213" y="189285"/>
            <a:ext cx="11971987" cy="5170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3733" dirty="0">
                <a:solidFill>
                  <a:schemeClr val="tx2"/>
                </a:solidFill>
              </a:rPr>
              <a:t>Agility in Action !</a:t>
            </a:r>
          </a:p>
        </p:txBody>
      </p:sp>
    </p:spTree>
    <p:extLst>
      <p:ext uri="{BB962C8B-B14F-4D97-AF65-F5344CB8AC3E}">
        <p14:creationId xmlns:p14="http://schemas.microsoft.com/office/powerpoint/2010/main" val="2556912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BDD1DB-E9FC-4B3E-88F0-13A20CCAA332}"/>
              </a:ext>
            </a:extLst>
          </p:cNvPr>
          <p:cNvSpPr/>
          <p:nvPr/>
        </p:nvSpPr>
        <p:spPr>
          <a:xfrm>
            <a:off x="0" y="-10329"/>
            <a:ext cx="12192000" cy="6868329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6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C53CDD-FD24-2949-8591-E244278E3E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8A8E362-4941-4667-B2CA-B5CB4E56E369}"/>
              </a:ext>
            </a:extLst>
          </p:cNvPr>
          <p:cNvSpPr txBox="1">
            <a:spLocks/>
          </p:cNvSpPr>
          <p:nvPr/>
        </p:nvSpPr>
        <p:spPr>
          <a:xfrm>
            <a:off x="342900" y="2371992"/>
            <a:ext cx="4563533" cy="240288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/>
            <a:r>
              <a:rPr lang="en-US" sz="5867" b="1" dirty="0">
                <a:solidFill>
                  <a:srgbClr val="F2AF00"/>
                </a:solidFill>
                <a:latin typeface="Arial"/>
              </a:rPr>
              <a:t>13% </a:t>
            </a:r>
            <a:r>
              <a:rPr lang="en-US" sz="4267" dirty="0">
                <a:solidFill>
                  <a:srgbClr val="FFFFFF"/>
                </a:solidFill>
                <a:latin typeface="Arial"/>
              </a:rPr>
              <a:t>of Fortune 500 companies exist since 1955</a:t>
            </a:r>
            <a:endParaRPr lang="en-US" sz="48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C4AFE14F-CE88-4A02-B853-F26D1541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34" y="1235160"/>
            <a:ext cx="6163733" cy="467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E6BC35-E7DA-4D65-BAF8-3D775D0824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9333" y="1235160"/>
            <a:ext cx="6169152" cy="467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46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01573-1721-41E3-8D6A-EB54306F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person, indoor, man, woman&#10;&#10;Description generated with very high confidence">
            <a:extLst>
              <a:ext uri="{FF2B5EF4-FFF2-40B4-BE49-F238E27FC236}">
                <a16:creationId xmlns:a16="http://schemas.microsoft.com/office/drawing/2014/main" id="{A95A38B4-4646-4BF8-BCC1-CD554AAD7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565"/>
          <a:stretch/>
        </p:blipFill>
        <p:spPr>
          <a:xfrm>
            <a:off x="0" y="-10331"/>
            <a:ext cx="12192000" cy="686833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99C1E2-995A-46F0-B199-C27441FC3C41}"/>
              </a:ext>
            </a:extLst>
          </p:cNvPr>
          <p:cNvSpPr/>
          <p:nvPr/>
        </p:nvSpPr>
        <p:spPr>
          <a:xfrm>
            <a:off x="0" y="-10329"/>
            <a:ext cx="12192000" cy="6868329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888CD680-1671-4B72-8558-4CE89322783A}"/>
              </a:ext>
            </a:extLst>
          </p:cNvPr>
          <p:cNvSpPr txBox="1">
            <a:spLocks/>
          </p:cNvSpPr>
          <p:nvPr/>
        </p:nvSpPr>
        <p:spPr>
          <a:xfrm>
            <a:off x="1104900" y="1543065"/>
            <a:ext cx="9982200" cy="17729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 defTabSz="1219139"/>
            <a:r>
              <a:rPr lang="en-US" sz="4267" dirty="0">
                <a:solidFill>
                  <a:srgbClr val="FFFFFF"/>
                </a:solidFill>
                <a:latin typeface="Arial"/>
              </a:rPr>
              <a:t>What percentage of enterprise applications that are in use today will still be in use at least for next 5 years?</a:t>
            </a:r>
            <a:endParaRPr lang="en-US" sz="4267" dirty="0">
              <a:solidFill>
                <a:srgbClr val="F2AF00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CFB8D6-1F6B-4CC1-8C7A-007ADD01339F}"/>
              </a:ext>
            </a:extLst>
          </p:cNvPr>
          <p:cNvSpPr/>
          <p:nvPr/>
        </p:nvSpPr>
        <p:spPr>
          <a:xfrm>
            <a:off x="911193" y="956823"/>
            <a:ext cx="10523620" cy="291324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6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D55975-45DA-4C8A-B68D-55B3690AC353}"/>
              </a:ext>
            </a:extLst>
          </p:cNvPr>
          <p:cNvSpPr txBox="1"/>
          <p:nvPr/>
        </p:nvSpPr>
        <p:spPr>
          <a:xfrm>
            <a:off x="911193" y="4217046"/>
            <a:ext cx="3012042" cy="18055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377"/>
            <a:r>
              <a:rPr lang="en-US" sz="11733" dirty="0">
                <a:solidFill>
                  <a:srgbClr val="F2AF00"/>
                </a:solidFill>
                <a:latin typeface="Arial"/>
              </a:rPr>
              <a:t>75%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CA1A6-F649-4FFE-8A78-5316DB22DBA7}"/>
              </a:ext>
            </a:extLst>
          </p:cNvPr>
          <p:cNvSpPr txBox="1"/>
          <p:nvPr/>
        </p:nvSpPr>
        <p:spPr>
          <a:xfrm>
            <a:off x="4589980" y="4217046"/>
            <a:ext cx="3012042" cy="18055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377"/>
            <a:r>
              <a:rPr lang="en-US" sz="11733" dirty="0">
                <a:solidFill>
                  <a:srgbClr val="F2AF00"/>
                </a:solidFill>
                <a:latin typeface="Arial"/>
              </a:rPr>
              <a:t>85%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060A8-E501-49E2-859D-5E17669A021C}"/>
              </a:ext>
            </a:extLst>
          </p:cNvPr>
          <p:cNvSpPr txBox="1"/>
          <p:nvPr/>
        </p:nvSpPr>
        <p:spPr>
          <a:xfrm>
            <a:off x="8464880" y="4217047"/>
            <a:ext cx="3012042" cy="18055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377"/>
            <a:r>
              <a:rPr lang="en-US" sz="11733" dirty="0">
                <a:solidFill>
                  <a:srgbClr val="F2AF00"/>
                </a:solidFill>
                <a:latin typeface="Arial"/>
              </a:rPr>
              <a:t>90%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DBC2C2-25CC-4A66-947C-E39E3423499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9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9" grpId="1"/>
      <p:bldP spid="10" grpId="0"/>
      <p:bldP spid="10" grpId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11267"/>
            <a:ext cx="12192000" cy="6868329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6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" y="6299480"/>
            <a:ext cx="798680" cy="187024"/>
          </a:xfrm>
          <a:prstGeom prst="rect">
            <a:avLst/>
          </a:prstGeom>
        </p:spPr>
      </p:pic>
      <p:sp>
        <p:nvSpPr>
          <p:cNvPr id="13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1A9EA630-2CF1-4F4F-9F23-3E83D758F8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36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14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42571DEB-A354-48CC-9159-21B8E3468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794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8366C2E-CD71-47CD-B870-8014F01909AB}"/>
              </a:ext>
            </a:extLst>
          </p:cNvPr>
          <p:cNvSpPr/>
          <p:nvPr/>
        </p:nvSpPr>
        <p:spPr>
          <a:xfrm>
            <a:off x="24199" y="1"/>
            <a:ext cx="12192001" cy="6785094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6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1F1F99-C733-4827-A249-994FFDA2F4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65793"/>
          </a:xfrm>
          <a:prstGeom prst="rect">
            <a:avLst/>
          </a:prstGeom>
        </p:spPr>
      </p:pic>
      <p:sp>
        <p:nvSpPr>
          <p:cNvPr id="17" name="Shape 251">
            <a:extLst>
              <a:ext uri="{FF2B5EF4-FFF2-40B4-BE49-F238E27FC236}">
                <a16:creationId xmlns:a16="http://schemas.microsoft.com/office/drawing/2014/main" id="{FFDC8908-0A01-4DF8-B937-83A3AE0FD83D}"/>
              </a:ext>
            </a:extLst>
          </p:cNvPr>
          <p:cNvSpPr/>
          <p:nvPr/>
        </p:nvSpPr>
        <p:spPr>
          <a:xfrm>
            <a:off x="48399" y="2772164"/>
            <a:ext cx="12191999" cy="3454025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21900" tIns="60933" rIns="121900" bIns="60933" anchor="ctr" anchorCtr="0">
            <a:noAutofit/>
          </a:bodyPr>
          <a:lstStyle/>
          <a:p>
            <a:pPr algn="ctr" defTabSz="609585"/>
            <a:endParaRPr sz="2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ABA84F-B45C-49D4-9B58-B9E26BECAF47}"/>
              </a:ext>
            </a:extLst>
          </p:cNvPr>
          <p:cNvGrpSpPr/>
          <p:nvPr/>
        </p:nvGrpSpPr>
        <p:grpSpPr>
          <a:xfrm>
            <a:off x="4064001" y="72905"/>
            <a:ext cx="4064000" cy="5086138"/>
            <a:chOff x="3048001" y="0"/>
            <a:chExt cx="3048000" cy="51435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43CBED4-CE14-4936-BF2E-7730BAC727AB}"/>
                </a:ext>
              </a:extLst>
            </p:cNvPr>
            <p:cNvCxnSpPr/>
            <p:nvPr/>
          </p:nvCxnSpPr>
          <p:spPr>
            <a:xfrm flipV="1">
              <a:off x="3048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7067D9D-F0B9-4C92-8E23-DDAD2C0C6E17}"/>
                </a:ext>
              </a:extLst>
            </p:cNvPr>
            <p:cNvCxnSpPr/>
            <p:nvPr/>
          </p:nvCxnSpPr>
          <p:spPr>
            <a:xfrm flipV="1">
              <a:off x="6096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6D35C5-5448-46F1-9DF9-000930434917}"/>
              </a:ext>
            </a:extLst>
          </p:cNvPr>
          <p:cNvGrpSpPr/>
          <p:nvPr/>
        </p:nvGrpSpPr>
        <p:grpSpPr>
          <a:xfrm>
            <a:off x="4145037" y="89839"/>
            <a:ext cx="3901925" cy="5086138"/>
            <a:chOff x="3087007" y="86653"/>
            <a:chExt cx="2926444" cy="480634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BE758D-0DA7-44EA-B36C-C6E159CF83D9}"/>
                </a:ext>
              </a:extLst>
            </p:cNvPr>
            <p:cNvSpPr txBox="1"/>
            <p:nvPr/>
          </p:nvSpPr>
          <p:spPr>
            <a:xfrm>
              <a:off x="3087007" y="86653"/>
              <a:ext cx="2926444" cy="40775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defTabSz="609585">
                <a:spcAft>
                  <a:spcPts val="400"/>
                </a:spcAft>
              </a:pPr>
              <a:r>
                <a:rPr lang="en-US" sz="2933" b="1" dirty="0">
                  <a:solidFill>
                    <a:srgbClr val="00AE9E"/>
                  </a:solidFill>
                  <a:latin typeface="Arial"/>
                  <a:cs typeface="Arial"/>
                </a:rPr>
                <a:t>Continuous Delivery</a:t>
              </a:r>
              <a:endParaRPr lang="en-US" sz="2933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FB0DD42-B987-4220-B9CA-6E5EA13C9DB7}"/>
                </a:ext>
              </a:extLst>
            </p:cNvPr>
            <p:cNvGrpSpPr/>
            <p:nvPr/>
          </p:nvGrpSpPr>
          <p:grpSpPr>
            <a:xfrm>
              <a:off x="3087007" y="568935"/>
              <a:ext cx="2926444" cy="4324067"/>
              <a:chOff x="3087007" y="568935"/>
              <a:chExt cx="2926444" cy="4324067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D90A88C6-C37E-41F2-BE19-8827AB98B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68369" y="1288557"/>
                <a:ext cx="1391710" cy="1338182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0F1873-5B72-4B67-91B5-9E6209158819}"/>
                  </a:ext>
                </a:extLst>
              </p:cNvPr>
              <p:cNvSpPr txBox="1"/>
              <p:nvPr/>
            </p:nvSpPr>
            <p:spPr>
              <a:xfrm>
                <a:off x="3087007" y="568935"/>
                <a:ext cx="2926443" cy="53870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 defTabSz="609585">
                  <a:spcAft>
                    <a:spcPts val="400"/>
                  </a:spcAft>
                </a:pPr>
                <a:r>
                  <a:rPr lang="en-US" sz="1867" b="1" dirty="0">
                    <a:solidFill>
                      <a:srgbClr val="D9D9D9"/>
                    </a:solidFill>
                    <a:latin typeface="Arial"/>
                    <a:cs typeface="Arial"/>
                  </a:rPr>
                  <a:t>Release once every 6 months</a:t>
                </a:r>
              </a:p>
              <a:p>
                <a:pPr algn="ctr" defTabSz="609585">
                  <a:spcAft>
                    <a:spcPts val="400"/>
                  </a:spcAft>
                </a:pPr>
                <a:r>
                  <a:rPr lang="en-US" sz="1867" dirty="0">
                    <a:solidFill>
                      <a:srgbClr val="D9D9D9"/>
                    </a:solidFill>
                    <a:latin typeface="Arial"/>
                    <a:cs typeface="Arial"/>
                  </a:rPr>
                  <a:t>More Bugs in production</a:t>
                </a:r>
                <a:endParaRPr lang="en-US" sz="1867" dirty="0">
                  <a:solidFill>
                    <a:srgbClr val="D9D9D9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007ACE9F-FA56-4AAB-BB76-E47821C21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94984" y="3321894"/>
                <a:ext cx="1790332" cy="1571108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6F5208A-8337-40D4-AB3F-70970BA4606D}"/>
                  </a:ext>
                </a:extLst>
              </p:cNvPr>
              <p:cNvSpPr txBox="1"/>
              <p:nvPr/>
            </p:nvSpPr>
            <p:spPr>
              <a:xfrm>
                <a:off x="3087007" y="2729424"/>
                <a:ext cx="2926444" cy="56938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 defTabSz="609585">
                  <a:spcAft>
                    <a:spcPts val="400"/>
                  </a:spcAft>
                </a:pPr>
                <a:r>
                  <a:rPr lang="en-US" sz="2133" b="1" dirty="0">
                    <a:solidFill>
                      <a:srgbClr val="FFFFFF"/>
                    </a:solidFill>
                    <a:latin typeface="Arial"/>
                    <a:cs typeface="Arial"/>
                  </a:rPr>
                  <a:t>Release early and often</a:t>
                </a:r>
              </a:p>
              <a:p>
                <a:pPr algn="ctr" defTabSz="609585">
                  <a:spcAft>
                    <a:spcPts val="400"/>
                  </a:spcAft>
                </a:pPr>
                <a:r>
                  <a:rPr lang="en-US" sz="1867" dirty="0">
                    <a:solidFill>
                      <a:srgbClr val="FFFFFF"/>
                    </a:solidFill>
                    <a:latin typeface="Arial"/>
                    <a:cs typeface="Arial"/>
                  </a:rPr>
                  <a:t>Higher Quality of Code</a:t>
                </a:r>
                <a:endParaRPr lang="en-US" sz="1867" dirty="0">
                  <a:solidFill>
                    <a:srgbClr val="FFFFFF"/>
                  </a:solidFill>
                  <a:latin typeface="Georgia"/>
                  <a:cs typeface="Georgia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247EDB-0786-4492-9FEA-857A7E4FF1D3}"/>
              </a:ext>
            </a:extLst>
          </p:cNvPr>
          <p:cNvGrpSpPr/>
          <p:nvPr/>
        </p:nvGrpSpPr>
        <p:grpSpPr>
          <a:xfrm>
            <a:off x="1" y="89839"/>
            <a:ext cx="4064000" cy="5069204"/>
            <a:chOff x="1" y="67377"/>
            <a:chExt cx="3048000" cy="472107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051223E-B4B3-4D42-82A4-1EB229DECB0A}"/>
                </a:ext>
              </a:extLst>
            </p:cNvPr>
            <p:cNvSpPr txBox="1"/>
            <p:nvPr/>
          </p:nvSpPr>
          <p:spPr>
            <a:xfrm>
              <a:off x="440615" y="67377"/>
              <a:ext cx="2240982" cy="40775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defTabSz="609585">
                <a:spcAft>
                  <a:spcPts val="400"/>
                </a:spcAft>
              </a:pPr>
              <a:r>
                <a:rPr lang="en-US" sz="2933" b="1" dirty="0">
                  <a:solidFill>
                    <a:srgbClr val="00AE9E"/>
                  </a:solidFill>
                  <a:latin typeface="Arial"/>
                  <a:cs typeface="Arial"/>
                </a:rPr>
                <a:t>DevOps</a:t>
              </a:r>
              <a:endParaRPr lang="en-US" sz="2933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D25BEA6-D4A0-43C6-8542-C19C78B01798}"/>
                </a:ext>
              </a:extLst>
            </p:cNvPr>
            <p:cNvGrpSpPr/>
            <p:nvPr/>
          </p:nvGrpSpPr>
          <p:grpSpPr>
            <a:xfrm>
              <a:off x="1" y="568935"/>
              <a:ext cx="3048000" cy="4219513"/>
              <a:chOff x="1" y="568935"/>
              <a:chExt cx="3048000" cy="421951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3B6A6F-3E9F-4460-AA2F-49F9EBE371DB}"/>
                  </a:ext>
                </a:extLst>
              </p:cNvPr>
              <p:cNvSpPr txBox="1"/>
              <p:nvPr/>
            </p:nvSpPr>
            <p:spPr>
              <a:xfrm>
                <a:off x="1" y="568935"/>
                <a:ext cx="3048000" cy="75419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 defTabSz="609585">
                  <a:spcAft>
                    <a:spcPts val="400"/>
                  </a:spcAft>
                </a:pPr>
                <a:r>
                  <a:rPr lang="en-US" sz="1867" b="1" dirty="0">
                    <a:solidFill>
                      <a:srgbClr val="D9D9D9"/>
                    </a:solidFill>
                    <a:latin typeface="Arial"/>
                    <a:cs typeface="Arial"/>
                  </a:rPr>
                  <a:t>Not my problem</a:t>
                </a:r>
              </a:p>
              <a:p>
                <a:pPr algn="ctr" defTabSz="609585">
                  <a:spcAft>
                    <a:spcPts val="400"/>
                  </a:spcAft>
                </a:pPr>
                <a:r>
                  <a:rPr lang="en-US" sz="1867" dirty="0">
                    <a:solidFill>
                      <a:srgbClr val="D9D9D9"/>
                    </a:solidFill>
                    <a:latin typeface="Arial"/>
                    <a:cs typeface="Arial"/>
                  </a:rPr>
                  <a:t>Separate tools, varied incentives, opaque process</a:t>
                </a:r>
                <a:endParaRPr lang="en-US" sz="1867" dirty="0">
                  <a:solidFill>
                    <a:srgbClr val="D9D9D9"/>
                  </a:solidFill>
                  <a:latin typeface="Georgia"/>
                  <a:cs typeface="Georgia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BADBE5-A424-4B23-8440-AFF199200010}"/>
                  </a:ext>
                </a:extLst>
              </p:cNvPr>
              <p:cNvSpPr txBox="1"/>
              <p:nvPr/>
            </p:nvSpPr>
            <p:spPr>
              <a:xfrm>
                <a:off x="1" y="2735319"/>
                <a:ext cx="2832022" cy="75419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 defTabSz="609585">
                  <a:spcAft>
                    <a:spcPts val="400"/>
                  </a:spcAft>
                </a:pPr>
                <a:r>
                  <a:rPr lang="en-US" sz="1867" b="1" dirty="0">
                    <a:solidFill>
                      <a:srgbClr val="FFFFFF"/>
                    </a:solidFill>
                    <a:latin typeface="Arial"/>
                    <a:cs typeface="Arial"/>
                  </a:rPr>
                  <a:t>Shared responsibility</a:t>
                </a:r>
              </a:p>
              <a:p>
                <a:pPr algn="ctr" defTabSz="609585">
                  <a:spcAft>
                    <a:spcPts val="400"/>
                  </a:spcAft>
                </a:pPr>
                <a:r>
                  <a:rPr lang="en-US" sz="1867" dirty="0">
                    <a:solidFill>
                      <a:srgbClr val="FFFFFF"/>
                    </a:solidFill>
                    <a:latin typeface="Arial"/>
                    <a:cs typeface="Arial"/>
                  </a:rPr>
                  <a:t>Common incentives, tools, process and culture</a:t>
                </a:r>
                <a:endParaRPr lang="en-US" sz="1867" dirty="0">
                  <a:solidFill>
                    <a:srgbClr val="FFFFFF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3ECCF11-6AFD-453C-801E-6C5BF48B27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9529" y="1376530"/>
                <a:ext cx="1477502" cy="124349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3E5FF0DE-5EDE-43C5-B7C4-41EF1CBB74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6350" y="3825406"/>
                <a:ext cx="1926084" cy="963042"/>
              </a:xfrm>
              <a:prstGeom prst="rect">
                <a:avLst/>
              </a:prstGeom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9D39F8-3E1A-40ED-9217-78A9768897C3}"/>
              </a:ext>
            </a:extLst>
          </p:cNvPr>
          <p:cNvGrpSpPr/>
          <p:nvPr/>
        </p:nvGrpSpPr>
        <p:grpSpPr>
          <a:xfrm>
            <a:off x="8128002" y="115538"/>
            <a:ext cx="4063999" cy="4906535"/>
            <a:chOff x="6108701" y="86653"/>
            <a:chExt cx="3047999" cy="489687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280335B-BF17-4343-8021-80F996A68040}"/>
                </a:ext>
              </a:extLst>
            </p:cNvPr>
            <p:cNvSpPr txBox="1"/>
            <p:nvPr/>
          </p:nvSpPr>
          <p:spPr>
            <a:xfrm>
              <a:off x="6574750" y="86653"/>
              <a:ext cx="2240982" cy="40775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defTabSz="609585">
                <a:spcAft>
                  <a:spcPts val="400"/>
                </a:spcAft>
              </a:pPr>
              <a:r>
                <a:rPr lang="en-US" sz="2933" b="1" dirty="0">
                  <a:solidFill>
                    <a:srgbClr val="00AE9E"/>
                  </a:solidFill>
                  <a:latin typeface="Arial"/>
                  <a:cs typeface="Arial"/>
                </a:rPr>
                <a:t>Microservices</a:t>
              </a:r>
              <a:endParaRPr lang="en-US" sz="2933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CC2FAED-A1B3-432B-BB55-A1EB5518C223}"/>
                </a:ext>
              </a:extLst>
            </p:cNvPr>
            <p:cNvGrpSpPr/>
            <p:nvPr/>
          </p:nvGrpSpPr>
          <p:grpSpPr>
            <a:xfrm>
              <a:off x="6108701" y="568935"/>
              <a:ext cx="3047999" cy="4414591"/>
              <a:chOff x="6108701" y="568935"/>
              <a:chExt cx="3047999" cy="4414591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2AEF138-59D7-419B-87E8-96176F59F3FA}"/>
                  </a:ext>
                </a:extLst>
              </p:cNvPr>
              <p:cNvSpPr txBox="1"/>
              <p:nvPr/>
            </p:nvSpPr>
            <p:spPr>
              <a:xfrm>
                <a:off x="6108701" y="568935"/>
                <a:ext cx="3047999" cy="53870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 defTabSz="609585">
                  <a:spcAft>
                    <a:spcPts val="400"/>
                  </a:spcAft>
                </a:pPr>
                <a:r>
                  <a:rPr lang="en-US" sz="1867" b="1" dirty="0">
                    <a:solidFill>
                      <a:srgbClr val="FFFFFF">
                        <a:lumMod val="85000"/>
                      </a:srgbClr>
                    </a:solidFill>
                    <a:latin typeface="Arial"/>
                    <a:cs typeface="Arial"/>
                  </a:rPr>
                  <a:t>Tightly coupled components</a:t>
                </a:r>
              </a:p>
              <a:p>
                <a:pPr algn="ctr" defTabSz="609585">
                  <a:spcAft>
                    <a:spcPts val="400"/>
                  </a:spcAft>
                </a:pPr>
                <a:r>
                  <a:rPr lang="en-US" sz="1867" dirty="0">
                    <a:solidFill>
                      <a:srgbClr val="FFFFFF">
                        <a:lumMod val="85000"/>
                      </a:srgbClr>
                    </a:solidFill>
                    <a:latin typeface="Arial"/>
                    <a:cs typeface="Arial"/>
                  </a:rPr>
                  <a:t>Slow deployment cycles</a:t>
                </a:r>
                <a:endParaRPr lang="en-US" sz="1867" dirty="0">
                  <a:solidFill>
                    <a:srgbClr val="FFFFFF">
                      <a:lumMod val="85000"/>
                    </a:srgbClr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25427BD4-6121-49F1-9FA4-2EF370EBA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19152" y="1346071"/>
                <a:ext cx="1182330" cy="127476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66DE77-AEEA-465E-A14B-314987D9B2DC}"/>
                  </a:ext>
                </a:extLst>
              </p:cNvPr>
              <p:cNvSpPr txBox="1"/>
              <p:nvPr/>
            </p:nvSpPr>
            <p:spPr>
              <a:xfrm>
                <a:off x="6108701" y="2748626"/>
                <a:ext cx="3047999" cy="600068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 defTabSz="609585">
                  <a:spcAft>
                    <a:spcPts val="400"/>
                  </a:spcAft>
                </a:pPr>
                <a:r>
                  <a:rPr lang="en-US" sz="2133" b="1" dirty="0">
                    <a:solidFill>
                      <a:srgbClr val="FFFFFF"/>
                    </a:solidFill>
                    <a:latin typeface="Arial"/>
                    <a:cs typeface="Arial"/>
                  </a:rPr>
                  <a:t>Loosely coupled components</a:t>
                </a:r>
              </a:p>
              <a:p>
                <a:pPr algn="ctr" defTabSz="609585">
                  <a:spcAft>
                    <a:spcPts val="400"/>
                  </a:spcAft>
                </a:pPr>
                <a:r>
                  <a:rPr lang="en-US" sz="2133" dirty="0">
                    <a:solidFill>
                      <a:srgbClr val="FFFFFF"/>
                    </a:solidFill>
                    <a:latin typeface="Arial"/>
                    <a:cs typeface="Arial"/>
                  </a:rPr>
                  <a:t>Automated deployments</a:t>
                </a:r>
                <a:endParaRPr lang="en-US" sz="2133" dirty="0">
                  <a:solidFill>
                    <a:srgbClr val="FFFFFF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E0386FF-A37A-4ACB-8231-5AD92F640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6200000">
                <a:off x="6903570" y="3442675"/>
                <a:ext cx="1471070" cy="16106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414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11267"/>
            <a:ext cx="12192000" cy="6868329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6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" y="6299480"/>
            <a:ext cx="798680" cy="187024"/>
          </a:xfrm>
          <a:prstGeom prst="rect">
            <a:avLst/>
          </a:prstGeom>
        </p:spPr>
      </p:pic>
      <p:graphicFrame>
        <p:nvGraphicFramePr>
          <p:cNvPr id="19" name="Chart 2300">
            <a:extLst>
              <a:ext uri="{FF2B5EF4-FFF2-40B4-BE49-F238E27FC236}">
                <a16:creationId xmlns:a16="http://schemas.microsoft.com/office/drawing/2014/main" id="{9A46C815-D354-4018-A24B-A7ED001DBF2D}"/>
              </a:ext>
            </a:extLst>
          </p:cNvPr>
          <p:cNvGraphicFramePr/>
          <p:nvPr>
            <p:extLst/>
          </p:nvPr>
        </p:nvGraphicFramePr>
        <p:xfrm>
          <a:off x="2413820" y="2129851"/>
          <a:ext cx="9512371" cy="4099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0" name="Shape 2301">
            <a:extLst>
              <a:ext uri="{FF2B5EF4-FFF2-40B4-BE49-F238E27FC236}">
                <a16:creationId xmlns:a16="http://schemas.microsoft.com/office/drawing/2014/main" id="{226B4DC3-4B78-4168-A79B-C8CC8B8C69E5}"/>
              </a:ext>
            </a:extLst>
          </p:cNvPr>
          <p:cNvSpPr/>
          <p:nvPr/>
        </p:nvSpPr>
        <p:spPr>
          <a:xfrm>
            <a:off x="2064020" y="6453759"/>
            <a:ext cx="7934865" cy="379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400"/>
            </a:lvl1pPr>
          </a:lstStyle>
          <a:p>
            <a:pPr algn="ctr" defTabSz="412655">
              <a:defRPr sz="1800"/>
            </a:pPr>
            <a:r>
              <a:rPr sz="2133" kern="0" dirty="0">
                <a:solidFill>
                  <a:srgbClr val="D9D9D9"/>
                </a:solidFill>
                <a:latin typeface="Arial"/>
                <a:ea typeface="Helvetica Light"/>
                <a:cs typeface="Arial"/>
                <a:sym typeface="Helvetica Light"/>
                <a:rtl val="0"/>
              </a:rPr>
              <a:t>Sources: “Electric Cloud LinkedIn Survey to software developers”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84A122-8189-481B-8CEC-C89B6C9432F5}"/>
              </a:ext>
            </a:extLst>
          </p:cNvPr>
          <p:cNvGrpSpPr/>
          <p:nvPr/>
        </p:nvGrpSpPr>
        <p:grpSpPr>
          <a:xfrm>
            <a:off x="311431" y="2440734"/>
            <a:ext cx="3892588" cy="2173329"/>
            <a:chOff x="607174" y="1826406"/>
            <a:chExt cx="2408836" cy="203601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369CF9-F5F4-4E15-A3BD-C6CA100B3D4D}"/>
                </a:ext>
              </a:extLst>
            </p:cNvPr>
            <p:cNvSpPr txBox="1"/>
            <p:nvPr/>
          </p:nvSpPr>
          <p:spPr>
            <a:xfrm>
              <a:off x="607174" y="2585133"/>
              <a:ext cx="2408836" cy="4741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24" tIns="67724" rIns="67724" bIns="67724" numCol="1" spcCol="38093" rtlCol="0" anchor="ctr">
              <a:spAutoFit/>
            </a:bodyPr>
            <a:lstStyle/>
            <a:p>
              <a:pPr algn="r" defTabSz="1100443" latinLnBrk="1" hangingPunct="0"/>
              <a:r>
                <a:rPr lang="en-US" sz="24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Administrative tasks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2010DA-3ACA-46F9-AC85-85EA1E550387}"/>
                </a:ext>
              </a:extLst>
            </p:cNvPr>
            <p:cNvSpPr txBox="1"/>
            <p:nvPr/>
          </p:nvSpPr>
          <p:spPr>
            <a:xfrm>
              <a:off x="607174" y="1826406"/>
              <a:ext cx="2408836" cy="4741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24" tIns="67724" rIns="67724" bIns="67724" numCol="1" spcCol="38093" rtlCol="0" anchor="ctr">
              <a:spAutoFit/>
            </a:bodyPr>
            <a:lstStyle/>
            <a:p>
              <a:pPr algn="r" defTabSz="1100443" latinLnBrk="1" hangingPunct="0"/>
              <a:r>
                <a:rPr lang="en-US" sz="24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Design and Coding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A21614-2842-4A79-B825-10BCB3A1ED4B}"/>
                </a:ext>
              </a:extLst>
            </p:cNvPr>
            <p:cNvSpPr txBox="1"/>
            <p:nvPr/>
          </p:nvSpPr>
          <p:spPr>
            <a:xfrm>
              <a:off x="607174" y="2196840"/>
              <a:ext cx="2408836" cy="4741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24" tIns="67724" rIns="67724" bIns="67724" numCol="1" spcCol="38093" rtlCol="0" anchor="ctr">
              <a:spAutoFit/>
            </a:bodyPr>
            <a:lstStyle/>
            <a:p>
              <a:pPr algn="r" defTabSz="1100443" latinLnBrk="1" hangingPunct="0"/>
              <a:r>
                <a:rPr lang="en-US" sz="24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Brainstorming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359885B-B141-4141-8961-CC31EE6661F6}"/>
                </a:ext>
              </a:extLst>
            </p:cNvPr>
            <p:cNvSpPr txBox="1"/>
            <p:nvPr/>
          </p:nvSpPr>
          <p:spPr>
            <a:xfrm>
              <a:off x="607174" y="3388297"/>
              <a:ext cx="2408836" cy="4741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24" tIns="67724" rIns="67724" bIns="67724" numCol="1" spcCol="38093" rtlCol="0" anchor="ctr">
              <a:spAutoFit/>
            </a:bodyPr>
            <a:lstStyle/>
            <a:p>
              <a:pPr algn="r" defTabSz="1100443" latinLnBrk="1" hangingPunct="0"/>
              <a:r>
                <a:rPr lang="en-US" sz="24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Waiting for Test/Build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BD3B91-128F-44D5-817F-20A3F18296F0}"/>
                </a:ext>
              </a:extLst>
            </p:cNvPr>
            <p:cNvSpPr txBox="1"/>
            <p:nvPr/>
          </p:nvSpPr>
          <p:spPr>
            <a:xfrm>
              <a:off x="607174" y="2976197"/>
              <a:ext cx="2408836" cy="4741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7724" tIns="67724" rIns="67724" bIns="67724" numCol="1" spcCol="38093" rtlCol="0" anchor="ctr">
              <a:spAutoFit/>
            </a:bodyPr>
            <a:lstStyle/>
            <a:p>
              <a:pPr algn="r" defTabSz="1100443" latinLnBrk="1" hangingPunct="0"/>
              <a:r>
                <a:rPr lang="en-US" sz="24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Managing Environments 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8A4D10B-4DDB-46DC-BAF9-276AC5BB3803}"/>
              </a:ext>
            </a:extLst>
          </p:cNvPr>
          <p:cNvSpPr txBox="1"/>
          <p:nvPr/>
        </p:nvSpPr>
        <p:spPr>
          <a:xfrm>
            <a:off x="4634634" y="5155082"/>
            <a:ext cx="3881060" cy="4650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algn="ctr" defTabSz="1100639" latinLnBrk="1" hangingPunct="0"/>
            <a:r>
              <a:rPr lang="en-US" sz="2133" b="1" dirty="0">
                <a:solidFill>
                  <a:srgbClr val="FFFFFF">
                    <a:lumMod val="85000"/>
                  </a:srgbClr>
                </a:solidFill>
                <a:latin typeface="Arial"/>
                <a:cs typeface="Arial"/>
                <a:sym typeface="Helvetica Light"/>
              </a:rPr>
              <a:t>Average Hours/Week</a:t>
            </a:r>
          </a:p>
        </p:txBody>
      </p:sp>
      <p:sp>
        <p:nvSpPr>
          <p:cNvPr id="33" name="Title 38">
            <a:extLst>
              <a:ext uri="{FF2B5EF4-FFF2-40B4-BE49-F238E27FC236}">
                <a16:creationId xmlns:a16="http://schemas.microsoft.com/office/drawing/2014/main" id="{28D6C671-488E-43E0-8DFB-075D8C864D0E}"/>
              </a:ext>
            </a:extLst>
          </p:cNvPr>
          <p:cNvSpPr txBox="1">
            <a:spLocks/>
          </p:cNvSpPr>
          <p:nvPr/>
        </p:nvSpPr>
        <p:spPr>
          <a:xfrm>
            <a:off x="151628" y="199891"/>
            <a:ext cx="11419483" cy="1181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400"/>
              </a:spcAft>
            </a:pPr>
            <a:r>
              <a:rPr lang="en-US" sz="4267" dirty="0">
                <a:solidFill>
                  <a:schemeClr val="tx2">
                    <a:lumMod val="95000"/>
                  </a:schemeClr>
                </a:solidFill>
              </a:rPr>
              <a:t>Software Developers Spend too Much Time NOT Writing Software</a:t>
            </a:r>
            <a:endParaRPr lang="en-US" sz="4267" dirty="0">
              <a:solidFill>
                <a:schemeClr val="tx2">
                  <a:lumMod val="95000"/>
                </a:schemeClr>
              </a:solidFill>
              <a:latin typeface="Georgia"/>
              <a:cs typeface="Georgia"/>
            </a:endParaRPr>
          </a:p>
        </p:txBody>
      </p:sp>
      <p:sp>
        <p:nvSpPr>
          <p:cNvPr id="34" name="Slide Number Placeholder 1">
            <a:extLst>
              <a:ext uri="{FF2B5EF4-FFF2-40B4-BE49-F238E27FC236}">
                <a16:creationId xmlns:a16="http://schemas.microsoft.com/office/drawing/2014/main" id="{68A0C66F-EEBD-4F27-AAD2-609473534547}"/>
              </a:ext>
            </a:extLst>
          </p:cNvPr>
          <p:cNvSpPr txBox="1">
            <a:spLocks/>
          </p:cNvSpPr>
          <p:nvPr/>
        </p:nvSpPr>
        <p:spPr>
          <a:xfrm>
            <a:off x="64329" y="6481951"/>
            <a:ext cx="4977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 defTabSz="609585"/>
              <a:t>7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35" name="Shape 2308">
            <a:extLst>
              <a:ext uri="{FF2B5EF4-FFF2-40B4-BE49-F238E27FC236}">
                <a16:creationId xmlns:a16="http://schemas.microsoft.com/office/drawing/2014/main" id="{DA1348F8-FFF5-4750-AC99-A171EEB87235}"/>
              </a:ext>
            </a:extLst>
          </p:cNvPr>
          <p:cNvSpPr/>
          <p:nvPr/>
        </p:nvSpPr>
        <p:spPr>
          <a:xfrm>
            <a:off x="622861" y="3268272"/>
            <a:ext cx="9907368" cy="1383504"/>
          </a:xfrm>
          <a:prstGeom prst="rect">
            <a:avLst/>
          </a:prstGeom>
          <a:ln w="38100">
            <a:solidFill>
              <a:srgbClr val="FFFF00">
                <a:alpha val="78000"/>
              </a:srgbClr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algn="ctr" defTabSz="412655">
              <a:defRPr sz="3200"/>
            </a:pPr>
            <a:endParaRPr sz="1600" kern="0" dirty="0">
              <a:solidFill>
                <a:sysClr val="windowText" lastClr="000000"/>
              </a:solidFill>
              <a:latin typeface="Helvetica Light"/>
              <a:ea typeface="Helvetica Light"/>
              <a:cs typeface="Helvetica Light"/>
              <a:sym typeface="Helvetica Light"/>
              <a:rtl val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B7DEBE-BC09-421A-A4DE-9D2B5A1396D3}"/>
              </a:ext>
            </a:extLst>
          </p:cNvPr>
          <p:cNvSpPr txBox="1"/>
          <p:nvPr/>
        </p:nvSpPr>
        <p:spPr>
          <a:xfrm>
            <a:off x="622862" y="5620135"/>
            <a:ext cx="10252101" cy="6292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7733" tIns="67733" rIns="67733" bIns="67733" numCol="1" spcCol="38100" rtlCol="0" anchor="ctr">
            <a:spAutoFit/>
          </a:bodyPr>
          <a:lstStyle/>
          <a:p>
            <a:pPr algn="ctr" defTabSz="1100639" latinLnBrk="1" hangingPunct="0"/>
            <a:r>
              <a:rPr lang="en-US" sz="3200" b="1" dirty="0">
                <a:solidFill>
                  <a:srgbClr val="FFFF00"/>
                </a:solidFill>
                <a:latin typeface="Arial"/>
                <a:cs typeface="Arial"/>
                <a:sym typeface="Helvetica Light"/>
              </a:rPr>
              <a:t>17.5 </a:t>
            </a:r>
            <a:r>
              <a:rPr lang="en-US" sz="3200" b="1" dirty="0" err="1">
                <a:solidFill>
                  <a:srgbClr val="FFFF00"/>
                </a:solidFill>
                <a:latin typeface="Arial"/>
                <a:cs typeface="Arial"/>
                <a:sym typeface="Helvetica Light"/>
              </a:rPr>
              <a:t>hrs</a:t>
            </a:r>
            <a:r>
              <a:rPr lang="en-US" sz="3200" b="1" dirty="0">
                <a:solidFill>
                  <a:srgbClr val="FFFF00"/>
                </a:solidFill>
                <a:latin typeface="Arial"/>
                <a:cs typeface="Arial"/>
                <a:sym typeface="Helvetica Light"/>
              </a:rPr>
              <a:t> ~ 40% of full work week!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7968F7F-3C46-47C4-AB0C-2A9AA73B07BF}"/>
              </a:ext>
            </a:extLst>
          </p:cNvPr>
          <p:cNvGrpSpPr/>
          <p:nvPr/>
        </p:nvGrpSpPr>
        <p:grpSpPr>
          <a:xfrm>
            <a:off x="4522839" y="3304152"/>
            <a:ext cx="2796731" cy="1195832"/>
            <a:chOff x="3392129" y="2478114"/>
            <a:chExt cx="2097548" cy="89687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3A6803-FF10-4F81-830C-50BD15894D79}"/>
                </a:ext>
              </a:extLst>
            </p:cNvPr>
            <p:cNvSpPr/>
            <p:nvPr/>
          </p:nvSpPr>
          <p:spPr>
            <a:xfrm>
              <a:off x="3392129" y="2478114"/>
              <a:ext cx="2097548" cy="24436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65C37DD-07B9-4713-A695-5C032E80C008}"/>
                </a:ext>
              </a:extLst>
            </p:cNvPr>
            <p:cNvSpPr/>
            <p:nvPr/>
          </p:nvSpPr>
          <p:spPr>
            <a:xfrm>
              <a:off x="3392130" y="2817549"/>
              <a:ext cx="760770" cy="24436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CCF1320-20A8-48FA-ADD0-22E452A6A4F8}"/>
                </a:ext>
              </a:extLst>
            </p:cNvPr>
            <p:cNvSpPr/>
            <p:nvPr/>
          </p:nvSpPr>
          <p:spPr>
            <a:xfrm>
              <a:off x="3392130" y="3130627"/>
              <a:ext cx="1592620" cy="24436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srgbClr val="FFFFFF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58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11267"/>
            <a:ext cx="12192000" cy="6868329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6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5EC13-DFB5-4A0F-89C5-2C152A22880A}"/>
              </a:ext>
            </a:extLst>
          </p:cNvPr>
          <p:cNvGrpSpPr/>
          <p:nvPr/>
        </p:nvGrpSpPr>
        <p:grpSpPr>
          <a:xfrm>
            <a:off x="2534339" y="2158152"/>
            <a:ext cx="9511229" cy="2046897"/>
            <a:chOff x="496491" y="1519568"/>
            <a:chExt cx="7664552" cy="91060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BA5EDA-29CB-47A2-8A7A-9B412ECB852E}"/>
                </a:ext>
              </a:extLst>
            </p:cNvPr>
            <p:cNvSpPr txBox="1"/>
            <p:nvPr/>
          </p:nvSpPr>
          <p:spPr>
            <a:xfrm>
              <a:off x="496491" y="2060489"/>
              <a:ext cx="7664552" cy="36968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defTabSz="812760">
                <a:spcAft>
                  <a:spcPts val="2133"/>
                </a:spcAft>
              </a:pPr>
              <a:r>
                <a:rPr lang="en-US" sz="4800" b="1" spc="-177" dirty="0">
                  <a:solidFill>
                    <a:srgbClr val="00AE9E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cs typeface="Arial"/>
                </a:rPr>
                <a:t>Pivotal Cloud Foundry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5858F35-8D87-4F4D-8D23-B1EFB93AD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8403" y="1519568"/>
              <a:ext cx="1499351" cy="57548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50A988-370E-4496-AFB2-75004E875F56}"/>
                </a:ext>
              </a:extLst>
            </p:cNvPr>
            <p:cNvSpPr txBox="1"/>
            <p:nvPr/>
          </p:nvSpPr>
          <p:spPr>
            <a:xfrm>
              <a:off x="498467" y="1788106"/>
              <a:ext cx="3656098" cy="33320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defTabSz="812760">
                <a:spcAft>
                  <a:spcPts val="2133"/>
                </a:spcAft>
              </a:pPr>
              <a:r>
                <a:rPr lang="en-US" sz="4267" b="1" spc="-177" dirty="0">
                  <a:solidFill>
                    <a:srgbClr val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cs typeface="Arial"/>
                </a:rPr>
                <a:t>Introduction to</a:t>
              </a:r>
            </a:p>
          </p:txBody>
        </p:sp>
      </p:grpSp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" y="6299480"/>
            <a:ext cx="798680" cy="18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21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/>
            <a:endParaRPr lang="en-US">
              <a:solidFill>
                <a:srgbClr val="444444"/>
              </a:solidFill>
              <a:latin typeface="Arial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11267"/>
            <a:ext cx="12192000" cy="6868329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6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079" y="6451744"/>
            <a:ext cx="1438656" cy="187024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" y="6299480"/>
            <a:ext cx="798680" cy="187024"/>
          </a:xfrm>
          <a:prstGeom prst="rect">
            <a:avLst/>
          </a:prstGeom>
        </p:spPr>
      </p:pic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08C4397A-111B-4AAA-B526-88EA7F8496D0}"/>
              </a:ext>
            </a:extLst>
          </p:cNvPr>
          <p:cNvSpPr/>
          <p:nvPr/>
        </p:nvSpPr>
        <p:spPr>
          <a:xfrm flipH="1">
            <a:off x="193933" y="2029011"/>
            <a:ext cx="10985424" cy="3725460"/>
          </a:xfrm>
          <a:prstGeom prst="rtTriangle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867" kern="0" dirty="0">
              <a:solidFill>
                <a:srgbClr val="FFFFFF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FBBB9EF-2000-41A1-9929-0922BE667D9E}"/>
              </a:ext>
            </a:extLst>
          </p:cNvPr>
          <p:cNvSpPr txBox="1">
            <a:spLocks/>
          </p:cNvSpPr>
          <p:nvPr/>
        </p:nvSpPr>
        <p:spPr>
          <a:xfrm>
            <a:off x="488950" y="433916"/>
            <a:ext cx="11213999" cy="5170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Cloud Native Application Platforms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69CFD3-3BDE-42F0-8187-A7D41C252975}"/>
              </a:ext>
            </a:extLst>
          </p:cNvPr>
          <p:cNvGrpSpPr>
            <a:grpSpLocks noChangeAspect="1"/>
          </p:cNvGrpSpPr>
          <p:nvPr/>
        </p:nvGrpSpPr>
        <p:grpSpPr>
          <a:xfrm>
            <a:off x="611665" y="1788535"/>
            <a:ext cx="3150891" cy="3742140"/>
            <a:chOff x="678262" y="2856832"/>
            <a:chExt cx="2250635" cy="3563942"/>
          </a:xfrm>
        </p:grpSpPr>
        <p:sp>
          <p:nvSpPr>
            <p:cNvPr id="16" name="Rounded Rectangle 6">
              <a:extLst>
                <a:ext uri="{FF2B5EF4-FFF2-40B4-BE49-F238E27FC236}">
                  <a16:creationId xmlns:a16="http://schemas.microsoft.com/office/drawing/2014/main" id="{06347AA6-1583-4022-8E09-467FE415A0AC}"/>
                </a:ext>
              </a:extLst>
            </p:cNvPr>
            <p:cNvSpPr/>
            <p:nvPr/>
          </p:nvSpPr>
          <p:spPr>
            <a:xfrm>
              <a:off x="688216" y="2856832"/>
              <a:ext cx="2240681" cy="3563942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r>
                <a:rPr lang="en-US" sz="2400" b="1" dirty="0">
                  <a:solidFill>
                    <a:srgbClr val="AFFAFA">
                      <a:lumMod val="10000"/>
                    </a:srgbClr>
                  </a:solidFill>
                  <a:latin typeface="Arial"/>
                  <a:ea typeface="Calibri"/>
                  <a:cs typeface="Calibri"/>
                  <a:sym typeface="Arial"/>
                  <a:rtl val="0"/>
                </a:rPr>
                <a:t>   </a:t>
              </a:r>
              <a:r>
                <a:rPr lang="en-US" sz="2133" b="1" dirty="0">
                  <a:solidFill>
                    <a:srgbClr val="AFFAFA">
                      <a:lumMod val="10000"/>
                    </a:srgbClr>
                  </a:solidFill>
                  <a:latin typeface="Arial"/>
                  <a:ea typeface="Calibri"/>
                  <a:cs typeface="Calibri"/>
                  <a:sym typeface="Arial"/>
                  <a:rtl val="0"/>
                </a:rPr>
                <a:t>Traditional IT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00C46F-73DD-46CA-A483-8F7C439D6C70}"/>
                </a:ext>
              </a:extLst>
            </p:cNvPr>
            <p:cNvGrpSpPr/>
            <p:nvPr/>
          </p:nvGrpSpPr>
          <p:grpSpPr>
            <a:xfrm>
              <a:off x="1186926" y="3515609"/>
              <a:ext cx="1451282" cy="2873828"/>
              <a:chOff x="637640" y="3495636"/>
              <a:chExt cx="1371600" cy="2873828"/>
            </a:xfrm>
          </p:grpSpPr>
          <p:sp>
            <p:nvSpPr>
              <p:cNvPr id="20" name="Rounded Rectangle 10">
                <a:extLst>
                  <a:ext uri="{FF2B5EF4-FFF2-40B4-BE49-F238E27FC236}">
                    <a16:creationId xmlns:a16="http://schemas.microsoft.com/office/drawing/2014/main" id="{4CD2743A-4F78-4E23-AE89-CD52FE72A036}"/>
                  </a:ext>
                </a:extLst>
              </p:cNvPr>
              <p:cNvSpPr/>
              <p:nvPr/>
            </p:nvSpPr>
            <p:spPr>
              <a:xfrm>
                <a:off x="637640" y="5781636"/>
                <a:ext cx="1371600" cy="26125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 defTabSz="1219170">
                  <a:lnSpc>
                    <a:spcPct val="80000"/>
                  </a:lnSpc>
                  <a:defRPr/>
                </a:pPr>
                <a:r>
                  <a:rPr lang="en-US" sz="1600" kern="0" dirty="0">
                    <a:solidFill>
                      <a:srgbClr val="FFFFFF"/>
                    </a:solidFill>
                    <a:latin typeface="Arial"/>
                    <a:ea typeface="Calibri"/>
                    <a:cs typeface="Calibri"/>
                    <a:sym typeface="Arial"/>
                    <a:rtl val="0"/>
                  </a:rPr>
                  <a:t>Storage</a:t>
                </a:r>
              </a:p>
            </p:txBody>
          </p:sp>
          <p:sp>
            <p:nvSpPr>
              <p:cNvPr id="21" name="Rounded Rectangle 11">
                <a:extLst>
                  <a:ext uri="{FF2B5EF4-FFF2-40B4-BE49-F238E27FC236}">
                    <a16:creationId xmlns:a16="http://schemas.microsoft.com/office/drawing/2014/main" id="{CDFC4030-48A5-4417-AA24-3476E8BFF50A}"/>
                  </a:ext>
                </a:extLst>
              </p:cNvPr>
              <p:cNvSpPr/>
              <p:nvPr/>
            </p:nvSpPr>
            <p:spPr>
              <a:xfrm>
                <a:off x="637640" y="5455064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 defTabSz="1219170">
                  <a:lnSpc>
                    <a:spcPct val="80000"/>
                  </a:lnSpc>
                  <a:defRPr/>
                </a:pPr>
                <a:r>
                  <a:rPr lang="en-US" sz="1600" kern="0" dirty="0">
                    <a:solidFill>
                      <a:srgbClr val="FFFFFF"/>
                    </a:solidFill>
                    <a:latin typeface="Arial"/>
                    <a:ea typeface="Calibri"/>
                    <a:cs typeface="Calibri"/>
                    <a:sym typeface="Arial"/>
                    <a:rtl val="0"/>
                  </a:rPr>
                  <a:t>Servers</a:t>
                </a:r>
              </a:p>
            </p:txBody>
          </p:sp>
          <p:sp>
            <p:nvSpPr>
              <p:cNvPr id="27" name="Rounded Rectangle 12">
                <a:extLst>
                  <a:ext uri="{FF2B5EF4-FFF2-40B4-BE49-F238E27FC236}">
                    <a16:creationId xmlns:a16="http://schemas.microsoft.com/office/drawing/2014/main" id="{3FE435F8-CD64-41A5-BD72-3B66809FEE05}"/>
                  </a:ext>
                </a:extLst>
              </p:cNvPr>
              <p:cNvSpPr/>
              <p:nvPr/>
            </p:nvSpPr>
            <p:spPr>
              <a:xfrm>
                <a:off x="637640" y="6108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 defTabSz="1219170">
                  <a:lnSpc>
                    <a:spcPct val="80000"/>
                  </a:lnSpc>
                  <a:defRPr/>
                </a:pPr>
                <a:r>
                  <a:rPr lang="en-US" sz="1600" kern="0" dirty="0">
                    <a:solidFill>
                      <a:srgbClr val="FFFFFF"/>
                    </a:solidFill>
                    <a:latin typeface="Arial"/>
                    <a:ea typeface="Calibri"/>
                    <a:cs typeface="Calibri"/>
                    <a:sym typeface="Arial"/>
                    <a:rtl val="0"/>
                  </a:rPr>
                  <a:t>Networking</a:t>
                </a:r>
              </a:p>
            </p:txBody>
          </p:sp>
          <p:sp>
            <p:nvSpPr>
              <p:cNvPr id="28" name="Rounded Rectangle 13">
                <a:extLst>
                  <a:ext uri="{FF2B5EF4-FFF2-40B4-BE49-F238E27FC236}">
                    <a16:creationId xmlns:a16="http://schemas.microsoft.com/office/drawing/2014/main" id="{4106B8C2-C0C0-42E8-A205-B913B6B5B3BA}"/>
                  </a:ext>
                </a:extLst>
              </p:cNvPr>
              <p:cNvSpPr/>
              <p:nvPr/>
            </p:nvSpPr>
            <p:spPr>
              <a:xfrm>
                <a:off x="637640" y="4801921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 defTabSz="1219170">
                  <a:lnSpc>
                    <a:spcPct val="80000"/>
                  </a:lnSpc>
                  <a:defRPr/>
                </a:pPr>
                <a:r>
                  <a:rPr lang="en-US" sz="1600" kern="0" dirty="0">
                    <a:solidFill>
                      <a:srgbClr val="FFFFFF"/>
                    </a:solidFill>
                    <a:latin typeface="Arial"/>
                    <a:ea typeface="Calibri"/>
                    <a:cs typeface="Calibri"/>
                    <a:sym typeface="Arial"/>
                    <a:rtl val="0"/>
                  </a:rPr>
                  <a:t>O/S</a:t>
                </a:r>
              </a:p>
            </p:txBody>
          </p:sp>
          <p:sp>
            <p:nvSpPr>
              <p:cNvPr id="29" name="Rounded Rectangle 14">
                <a:extLst>
                  <a:ext uri="{FF2B5EF4-FFF2-40B4-BE49-F238E27FC236}">
                    <a16:creationId xmlns:a16="http://schemas.microsoft.com/office/drawing/2014/main" id="{CAAE817B-6B7B-464E-A825-4427B099A1AA}"/>
                  </a:ext>
                </a:extLst>
              </p:cNvPr>
              <p:cNvSpPr/>
              <p:nvPr/>
            </p:nvSpPr>
            <p:spPr>
              <a:xfrm>
                <a:off x="637640" y="4475350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 defTabSz="1219170">
                  <a:lnSpc>
                    <a:spcPct val="80000"/>
                  </a:lnSpc>
                  <a:defRPr/>
                </a:pPr>
                <a:r>
                  <a:rPr lang="en-US" sz="1600" kern="0" dirty="0">
                    <a:solidFill>
                      <a:srgbClr val="FFFFFF"/>
                    </a:solidFill>
                    <a:latin typeface="Arial"/>
                    <a:ea typeface="Calibri"/>
                    <a:cs typeface="Calibri"/>
                    <a:sym typeface="Arial"/>
                    <a:rtl val="0"/>
                  </a:rPr>
                  <a:t>Middleware</a:t>
                </a:r>
              </a:p>
            </p:txBody>
          </p:sp>
          <p:sp>
            <p:nvSpPr>
              <p:cNvPr id="30" name="Rounded Rectangle 15">
                <a:extLst>
                  <a:ext uri="{FF2B5EF4-FFF2-40B4-BE49-F238E27FC236}">
                    <a16:creationId xmlns:a16="http://schemas.microsoft.com/office/drawing/2014/main" id="{C2FFA7B9-9206-4C5A-92A1-69D42FCE1E03}"/>
                  </a:ext>
                </a:extLst>
              </p:cNvPr>
              <p:cNvSpPr/>
              <p:nvPr/>
            </p:nvSpPr>
            <p:spPr>
              <a:xfrm>
                <a:off x="637640" y="5128493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 defTabSz="1219170">
                  <a:lnSpc>
                    <a:spcPct val="80000"/>
                  </a:lnSpc>
                  <a:defRPr/>
                </a:pPr>
                <a:r>
                  <a:rPr lang="en-US" sz="1600" kern="0" dirty="0">
                    <a:solidFill>
                      <a:srgbClr val="FFFFFF"/>
                    </a:solidFill>
                    <a:latin typeface="Arial"/>
                    <a:ea typeface="Calibri"/>
                    <a:cs typeface="Calibri"/>
                    <a:sym typeface="Arial"/>
                    <a:rtl val="0"/>
                  </a:rPr>
                  <a:t>Virtualization</a:t>
                </a:r>
              </a:p>
            </p:txBody>
          </p:sp>
          <p:sp>
            <p:nvSpPr>
              <p:cNvPr id="31" name="Rounded Rectangle 16">
                <a:extLst>
                  <a:ext uri="{FF2B5EF4-FFF2-40B4-BE49-F238E27FC236}">
                    <a16:creationId xmlns:a16="http://schemas.microsoft.com/office/drawing/2014/main" id="{19896205-D2F3-4A00-80B7-1A72633A071C}"/>
                  </a:ext>
                </a:extLst>
              </p:cNvPr>
              <p:cNvSpPr/>
              <p:nvPr/>
            </p:nvSpPr>
            <p:spPr>
              <a:xfrm>
                <a:off x="637640" y="3822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 defTabSz="1219170">
                  <a:lnSpc>
                    <a:spcPct val="80000"/>
                  </a:lnSpc>
                  <a:defRPr/>
                </a:pPr>
                <a:r>
                  <a:rPr lang="en-US" sz="1600" kern="0" dirty="0">
                    <a:solidFill>
                      <a:srgbClr val="FFFFFF"/>
                    </a:solidFill>
                    <a:latin typeface="Arial"/>
                    <a:ea typeface="Calibri"/>
                    <a:cs typeface="Calibri"/>
                    <a:sym typeface="Arial"/>
                    <a:rtl val="0"/>
                  </a:rPr>
                  <a:t>Data</a:t>
                </a:r>
              </a:p>
            </p:txBody>
          </p:sp>
          <p:sp>
            <p:nvSpPr>
              <p:cNvPr id="32" name="Rounded Rectangle 17">
                <a:extLst>
                  <a:ext uri="{FF2B5EF4-FFF2-40B4-BE49-F238E27FC236}">
                    <a16:creationId xmlns:a16="http://schemas.microsoft.com/office/drawing/2014/main" id="{E0536696-9140-4658-B72E-BA2F937F9FE3}"/>
                  </a:ext>
                </a:extLst>
              </p:cNvPr>
              <p:cNvSpPr/>
              <p:nvPr/>
            </p:nvSpPr>
            <p:spPr>
              <a:xfrm>
                <a:off x="637640" y="3495636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lnSpc>
                    <a:spcPct val="80000"/>
                  </a:lnSpc>
                  <a:defRPr/>
                </a:pPr>
                <a:r>
                  <a:rPr lang="en-US" sz="1600" dirty="0">
                    <a:solidFill>
                      <a:srgbClr val="FFFFFF"/>
                    </a:solidFill>
                    <a:latin typeface="Arial"/>
                    <a:ea typeface="Calibri"/>
                    <a:cs typeface="Calibri"/>
                    <a:sym typeface="Arial"/>
                    <a:rtl val="0"/>
                  </a:rPr>
                  <a:t>Applications</a:t>
                </a:r>
              </a:p>
            </p:txBody>
          </p:sp>
          <p:sp>
            <p:nvSpPr>
              <p:cNvPr id="33" name="Rounded Rectangle 18">
                <a:extLst>
                  <a:ext uri="{FF2B5EF4-FFF2-40B4-BE49-F238E27FC236}">
                    <a16:creationId xmlns:a16="http://schemas.microsoft.com/office/drawing/2014/main" id="{52E7AA76-4F22-40E5-AE17-9B75CF20AA53}"/>
                  </a:ext>
                </a:extLst>
              </p:cNvPr>
              <p:cNvSpPr/>
              <p:nvPr/>
            </p:nvSpPr>
            <p:spPr>
              <a:xfrm>
                <a:off x="637640" y="4148779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 defTabSz="1219170">
                  <a:lnSpc>
                    <a:spcPct val="80000"/>
                  </a:lnSpc>
                  <a:defRPr/>
                </a:pPr>
                <a:r>
                  <a:rPr lang="en-US" sz="1600" kern="0" dirty="0">
                    <a:solidFill>
                      <a:srgbClr val="FFFFFF"/>
                    </a:solidFill>
                    <a:latin typeface="Arial"/>
                    <a:ea typeface="Calibri"/>
                    <a:cs typeface="Calibri"/>
                    <a:sym typeface="Arial"/>
                    <a:rtl val="0"/>
                  </a:rPr>
                  <a:t>Runtime</a:t>
                </a:r>
              </a:p>
            </p:txBody>
          </p:sp>
        </p:grp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227B9398-E195-42A9-BDDC-192B323356F1}"/>
                </a:ext>
              </a:extLst>
            </p:cNvPr>
            <p:cNvSpPr/>
            <p:nvPr/>
          </p:nvSpPr>
          <p:spPr>
            <a:xfrm>
              <a:off x="988436" y="3456019"/>
              <a:ext cx="198489" cy="296475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endPara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Arial"/>
                <a:rtl val="0"/>
              </a:endParaRPr>
            </a:p>
          </p:txBody>
        </p:sp>
        <p:sp>
          <p:nvSpPr>
            <p:cNvPr id="19" name="TextBox 52">
              <a:extLst>
                <a:ext uri="{FF2B5EF4-FFF2-40B4-BE49-F238E27FC236}">
                  <a16:creationId xmlns:a16="http://schemas.microsoft.com/office/drawing/2014/main" id="{B20272B1-635F-490A-BDCA-E8846693DC40}"/>
                </a:ext>
              </a:extLst>
            </p:cNvPr>
            <p:cNvSpPr txBox="1"/>
            <p:nvPr/>
          </p:nvSpPr>
          <p:spPr>
            <a:xfrm>
              <a:off x="678262" y="4253503"/>
              <a:ext cx="337135" cy="1358553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r>
                <a:rPr lang="en-US" sz="1867" dirty="0">
                  <a:solidFill>
                    <a:srgbClr val="FFFFFF"/>
                  </a:solidFill>
                  <a:latin typeface="Arial"/>
                  <a:ea typeface="Calibri"/>
                  <a:cs typeface="Calibri"/>
                  <a:sym typeface="Arial"/>
                  <a:rtl val="0"/>
                </a:rPr>
                <a:t>You Manage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47D4ED5-94BA-43E5-A31C-09AAF3C5C946}"/>
              </a:ext>
            </a:extLst>
          </p:cNvPr>
          <p:cNvGrpSpPr/>
          <p:nvPr/>
        </p:nvGrpSpPr>
        <p:grpSpPr>
          <a:xfrm>
            <a:off x="3891910" y="1788542"/>
            <a:ext cx="3426660" cy="3773751"/>
            <a:chOff x="2154405" y="2277660"/>
            <a:chExt cx="2569995" cy="3773747"/>
          </a:xfrm>
        </p:grpSpPr>
        <p:sp>
          <p:nvSpPr>
            <p:cNvPr id="35" name="Rounded Rectangle 20">
              <a:extLst>
                <a:ext uri="{FF2B5EF4-FFF2-40B4-BE49-F238E27FC236}">
                  <a16:creationId xmlns:a16="http://schemas.microsoft.com/office/drawing/2014/main" id="{FC0AD09C-6480-4D4A-A476-3E98AC7AF58A}"/>
                </a:ext>
              </a:extLst>
            </p:cNvPr>
            <p:cNvSpPr/>
            <p:nvPr/>
          </p:nvSpPr>
          <p:spPr>
            <a:xfrm>
              <a:off x="2663719" y="4345508"/>
              <a:ext cx="1523846" cy="274320"/>
            </a:xfrm>
            <a:prstGeom prst="roundRect">
              <a:avLst/>
            </a:prstGeom>
            <a:solidFill>
              <a:srgbClr val="00685D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 anchorCtr="0"/>
            <a:lstStyle/>
            <a:p>
              <a:pPr algn="ctr" defTabSz="1219170">
                <a:lnSpc>
                  <a:spcPct val="80000"/>
                </a:lnSpc>
                <a:defRPr/>
              </a:pPr>
              <a:r>
                <a:rPr lang="en-US" sz="160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Calibri"/>
                  <a:cs typeface="Calibri"/>
                  <a:sym typeface="Arial"/>
                  <a:rtl val="0"/>
                </a:rPr>
                <a:t>O/S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F23B272-B016-41A2-8B82-588D0E5657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54405" y="2277660"/>
              <a:ext cx="2354552" cy="3742140"/>
              <a:chOff x="686468" y="2856832"/>
              <a:chExt cx="2242429" cy="3563942"/>
            </a:xfrm>
          </p:grpSpPr>
          <p:sp>
            <p:nvSpPr>
              <p:cNvPr id="39" name="Rounded Rectangle 24">
                <a:extLst>
                  <a:ext uri="{FF2B5EF4-FFF2-40B4-BE49-F238E27FC236}">
                    <a16:creationId xmlns:a16="http://schemas.microsoft.com/office/drawing/2014/main" id="{EA37C9A6-0551-4314-AE4D-CDD7E0A6E78E}"/>
                  </a:ext>
                </a:extLst>
              </p:cNvPr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sz="2400" b="1" dirty="0">
                    <a:solidFill>
                      <a:srgbClr val="AFFAFA">
                        <a:lumMod val="10000"/>
                      </a:srgbClr>
                    </a:solidFill>
                    <a:latin typeface="Arial"/>
                    <a:ea typeface="Calibri"/>
                    <a:cs typeface="Calibri"/>
                    <a:sym typeface="Arial"/>
                    <a:rtl val="0"/>
                  </a:rPr>
                  <a:t>   </a:t>
                </a:r>
                <a:r>
                  <a:rPr lang="en-US" sz="2133" b="1" dirty="0">
                    <a:solidFill>
                      <a:srgbClr val="AFFAFA">
                        <a:lumMod val="10000"/>
                      </a:srgbClr>
                    </a:solidFill>
                    <a:latin typeface="Arial"/>
                    <a:ea typeface="Calibri"/>
                    <a:cs typeface="Calibri"/>
                    <a:sym typeface="Arial"/>
                    <a:rtl val="0"/>
                  </a:rPr>
                  <a:t>IaaS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FC43DE87-ED97-4AE5-890A-E7BF4E431628}"/>
                  </a:ext>
                </a:extLst>
              </p:cNvPr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43" name="Rounded Rectangle 28">
                  <a:extLst>
                    <a:ext uri="{FF2B5EF4-FFF2-40B4-BE49-F238E27FC236}">
                      <a16:creationId xmlns:a16="http://schemas.microsoft.com/office/drawing/2014/main" id="{F25068CE-F2EF-4A47-8181-A7B84D6EC3A1}"/>
                    </a:ext>
                  </a:extLst>
                </p:cNvPr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 defTabSz="1219170">
                    <a:lnSpc>
                      <a:spcPct val="80000"/>
                    </a:lnSpc>
                    <a:defRPr/>
                  </a:pPr>
                  <a:r>
                    <a:rPr lang="en-US" sz="1600" kern="0" dirty="0">
                      <a:solidFill>
                        <a:srgbClr val="4D4D4D"/>
                      </a:solidFill>
                      <a:latin typeface="Arial"/>
                      <a:ea typeface="Calibri"/>
                      <a:cs typeface="Calibri"/>
                      <a:sym typeface="Arial"/>
                      <a:rtl val="0"/>
                    </a:rPr>
                    <a:t>Storage</a:t>
                  </a:r>
                </a:p>
              </p:txBody>
            </p:sp>
            <p:sp>
              <p:nvSpPr>
                <p:cNvPr id="44" name="Rounded Rectangle 29">
                  <a:extLst>
                    <a:ext uri="{FF2B5EF4-FFF2-40B4-BE49-F238E27FC236}">
                      <a16:creationId xmlns:a16="http://schemas.microsoft.com/office/drawing/2014/main" id="{402F6DB2-A749-4FC4-AC06-B39772DDD4BE}"/>
                    </a:ext>
                  </a:extLst>
                </p:cNvPr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 defTabSz="1219170">
                    <a:lnSpc>
                      <a:spcPct val="80000"/>
                    </a:lnSpc>
                    <a:defRPr/>
                  </a:pPr>
                  <a:r>
                    <a:rPr lang="en-US" sz="1600" kern="0" dirty="0">
                      <a:solidFill>
                        <a:srgbClr val="4D4D4D"/>
                      </a:solidFill>
                      <a:latin typeface="Arial"/>
                      <a:ea typeface="Calibri"/>
                      <a:cs typeface="Calibri"/>
                      <a:sym typeface="Arial"/>
                      <a:rtl val="0"/>
                    </a:rPr>
                    <a:t>Servers</a:t>
                  </a:r>
                </a:p>
              </p:txBody>
            </p:sp>
            <p:sp>
              <p:nvSpPr>
                <p:cNvPr id="45" name="Rounded Rectangle 30">
                  <a:extLst>
                    <a:ext uri="{FF2B5EF4-FFF2-40B4-BE49-F238E27FC236}">
                      <a16:creationId xmlns:a16="http://schemas.microsoft.com/office/drawing/2014/main" id="{4B309A7E-C4FF-442A-A1A7-9F24EC4DB618}"/>
                    </a:ext>
                  </a:extLst>
                </p:cNvPr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 defTabSz="1219170">
                    <a:lnSpc>
                      <a:spcPct val="80000"/>
                    </a:lnSpc>
                    <a:defRPr/>
                  </a:pPr>
                  <a:r>
                    <a:rPr lang="en-US" sz="1600" kern="0" dirty="0">
                      <a:solidFill>
                        <a:srgbClr val="4D4D4D"/>
                      </a:solidFill>
                      <a:latin typeface="Arial"/>
                      <a:ea typeface="Calibri"/>
                      <a:cs typeface="Calibri"/>
                      <a:sym typeface="Arial"/>
                      <a:rtl val="0"/>
                    </a:rPr>
                    <a:t>Networking</a:t>
                  </a:r>
                </a:p>
              </p:txBody>
            </p:sp>
            <p:sp>
              <p:nvSpPr>
                <p:cNvPr id="46" name="Rounded Rectangle 31">
                  <a:extLst>
                    <a:ext uri="{FF2B5EF4-FFF2-40B4-BE49-F238E27FC236}">
                      <a16:creationId xmlns:a16="http://schemas.microsoft.com/office/drawing/2014/main" id="{BC1460E0-30A2-49D6-A3F4-40FE7AB08F91}"/>
                    </a:ext>
                  </a:extLst>
                </p:cNvPr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 defTabSz="1219170">
                    <a:lnSpc>
                      <a:spcPct val="80000"/>
                    </a:lnSpc>
                    <a:defRPr/>
                  </a:pPr>
                  <a:r>
                    <a:rPr lang="en-US" sz="1600" kern="0" dirty="0">
                      <a:solidFill>
                        <a:srgbClr val="FFFFFF"/>
                      </a:solidFill>
                      <a:latin typeface="Arial"/>
                      <a:ea typeface="Calibri"/>
                      <a:cs typeface="Calibri"/>
                      <a:sym typeface="Arial"/>
                      <a:rtl val="0"/>
                    </a:rPr>
                    <a:t>Middleware</a:t>
                  </a:r>
                </a:p>
              </p:txBody>
            </p:sp>
            <p:sp>
              <p:nvSpPr>
                <p:cNvPr id="47" name="Rounded Rectangle 32">
                  <a:extLst>
                    <a:ext uri="{FF2B5EF4-FFF2-40B4-BE49-F238E27FC236}">
                      <a16:creationId xmlns:a16="http://schemas.microsoft.com/office/drawing/2014/main" id="{F3E73209-DACE-4AE6-9F99-A81FBDCBB5A8}"/>
                    </a:ext>
                  </a:extLst>
                </p:cNvPr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 defTabSz="1219170">
                    <a:lnSpc>
                      <a:spcPct val="80000"/>
                    </a:lnSpc>
                    <a:defRPr/>
                  </a:pPr>
                  <a:r>
                    <a:rPr lang="en-US" sz="1600" kern="0" dirty="0">
                      <a:solidFill>
                        <a:srgbClr val="4D4D4D"/>
                      </a:solidFill>
                      <a:latin typeface="Arial"/>
                      <a:ea typeface="Calibri"/>
                      <a:cs typeface="Calibri"/>
                      <a:sym typeface="Arial"/>
                      <a:rtl val="0"/>
                    </a:rPr>
                    <a:t>Virtualization</a:t>
                  </a:r>
                </a:p>
              </p:txBody>
            </p:sp>
            <p:sp>
              <p:nvSpPr>
                <p:cNvPr id="48" name="Rounded Rectangle 33">
                  <a:extLst>
                    <a:ext uri="{FF2B5EF4-FFF2-40B4-BE49-F238E27FC236}">
                      <a16:creationId xmlns:a16="http://schemas.microsoft.com/office/drawing/2014/main" id="{F488A077-32FE-4816-9077-1FED748A7F46}"/>
                    </a:ext>
                  </a:extLst>
                </p:cNvPr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 defTabSz="1219170">
                    <a:lnSpc>
                      <a:spcPct val="80000"/>
                    </a:lnSpc>
                    <a:defRPr/>
                  </a:pPr>
                  <a:r>
                    <a:rPr lang="en-US" sz="1600" kern="0" dirty="0">
                      <a:solidFill>
                        <a:srgbClr val="FFFFFF"/>
                      </a:solidFill>
                      <a:latin typeface="Arial"/>
                      <a:ea typeface="Calibri"/>
                      <a:cs typeface="Calibri"/>
                      <a:sym typeface="Arial"/>
                      <a:rtl val="0"/>
                    </a:rPr>
                    <a:t>Data</a:t>
                  </a:r>
                </a:p>
              </p:txBody>
            </p:sp>
            <p:sp>
              <p:nvSpPr>
                <p:cNvPr id="49" name="Rounded Rectangle 34">
                  <a:extLst>
                    <a:ext uri="{FF2B5EF4-FFF2-40B4-BE49-F238E27FC236}">
                      <a16:creationId xmlns:a16="http://schemas.microsoft.com/office/drawing/2014/main" id="{C7948595-9747-4C0F-A219-94A2B8091B08}"/>
                    </a:ext>
                  </a:extLst>
                </p:cNvPr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>
                    <a:lnSpc>
                      <a:spcPct val="80000"/>
                    </a:lnSpc>
                    <a:defRPr/>
                  </a:pPr>
                  <a:r>
                    <a:rPr lang="en-US" sz="1600" dirty="0">
                      <a:solidFill>
                        <a:srgbClr val="FFFFFF"/>
                      </a:solidFill>
                      <a:latin typeface="Arial"/>
                      <a:ea typeface="Calibri"/>
                      <a:cs typeface="Calibri"/>
                      <a:sym typeface="Arial"/>
                      <a:rtl val="0"/>
                    </a:rPr>
                    <a:t>Applications</a:t>
                  </a:r>
                </a:p>
              </p:txBody>
            </p:sp>
            <p:sp>
              <p:nvSpPr>
                <p:cNvPr id="50" name="Rounded Rectangle 35">
                  <a:extLst>
                    <a:ext uri="{FF2B5EF4-FFF2-40B4-BE49-F238E27FC236}">
                      <a16:creationId xmlns:a16="http://schemas.microsoft.com/office/drawing/2014/main" id="{1CB87429-0505-4D30-AC07-E84EF8986C36}"/>
                    </a:ext>
                  </a:extLst>
                </p:cNvPr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 defTabSz="1219170">
                    <a:lnSpc>
                      <a:spcPct val="80000"/>
                    </a:lnSpc>
                    <a:defRPr/>
                  </a:pPr>
                  <a:r>
                    <a:rPr lang="en-US" sz="1600" kern="0" dirty="0">
                      <a:solidFill>
                        <a:srgbClr val="FFFFFF"/>
                      </a:solidFill>
                      <a:latin typeface="Arial"/>
                      <a:ea typeface="Calibri"/>
                      <a:cs typeface="Calibri"/>
                      <a:sym typeface="Arial"/>
                      <a:rtl val="0"/>
                    </a:rPr>
                    <a:t>Runtime</a:t>
                  </a:r>
                </a:p>
              </p:txBody>
            </p:sp>
          </p:grpSp>
          <p:sp>
            <p:nvSpPr>
              <p:cNvPr id="41" name="Left Brace 40">
                <a:extLst>
                  <a:ext uri="{FF2B5EF4-FFF2-40B4-BE49-F238E27FC236}">
                    <a16:creationId xmlns:a16="http://schemas.microsoft.com/office/drawing/2014/main" id="{D23679B8-19F1-4A59-8DDB-2FC2F10C2B8A}"/>
                  </a:ext>
                </a:extLst>
              </p:cNvPr>
              <p:cNvSpPr/>
              <p:nvPr/>
            </p:nvSpPr>
            <p:spPr>
              <a:xfrm>
                <a:off x="988436" y="3456019"/>
                <a:ext cx="168940" cy="1498808"/>
              </a:xfrm>
              <a:prstGeom prst="leftBrace">
                <a:avLst>
                  <a:gd name="adj1" fmla="val 0"/>
                  <a:gd name="adj2" fmla="val 50000"/>
                </a:avLst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endParaRPr lang="en-US" sz="2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Arial"/>
                  <a:rtl val="0"/>
                </a:endParaRPr>
              </a:p>
            </p:txBody>
          </p:sp>
          <p:sp>
            <p:nvSpPr>
              <p:cNvPr id="42" name="TextBox 52">
                <a:extLst>
                  <a:ext uri="{FF2B5EF4-FFF2-40B4-BE49-F238E27FC236}">
                    <a16:creationId xmlns:a16="http://schemas.microsoft.com/office/drawing/2014/main" id="{B9275E15-20BD-4FE8-84BF-B60AEB192D27}"/>
                  </a:ext>
                </a:extLst>
              </p:cNvPr>
              <p:cNvSpPr txBox="1"/>
              <p:nvPr/>
            </p:nvSpPr>
            <p:spPr>
              <a:xfrm>
                <a:off x="686468" y="3514744"/>
                <a:ext cx="337135" cy="1358552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defRPr/>
                </a:pPr>
                <a:r>
                  <a:rPr lang="en-US" sz="1867" dirty="0">
                    <a:solidFill>
                      <a:srgbClr val="FFFFFF"/>
                    </a:solidFill>
                    <a:latin typeface="Arial"/>
                    <a:ea typeface="Calibri"/>
                    <a:cs typeface="Calibri"/>
                    <a:sym typeface="Arial"/>
                    <a:rtl val="0"/>
                  </a:rPr>
                  <a:t>You Manage</a:t>
                </a:r>
              </a:p>
            </p:txBody>
          </p:sp>
        </p:grpSp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362F724B-11EC-4ECE-88AC-D793D1CCBFBB}"/>
                </a:ext>
              </a:extLst>
            </p:cNvPr>
            <p:cNvSpPr/>
            <p:nvPr/>
          </p:nvSpPr>
          <p:spPr>
            <a:xfrm flipH="1">
              <a:off x="4181930" y="4462413"/>
              <a:ext cx="218311" cy="158899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400" kern="0" dirty="0">
                <a:solidFill>
                  <a:srgbClr val="000000"/>
                </a:solidFill>
                <a:latin typeface="Arial"/>
                <a:ea typeface="Calibri"/>
                <a:cs typeface="Calibri"/>
                <a:sym typeface="Arial"/>
                <a:rtl val="0"/>
              </a:endParaRPr>
            </a:p>
          </p:txBody>
        </p:sp>
        <p:sp>
          <p:nvSpPr>
            <p:cNvPr id="38" name="TextBox 56">
              <a:extLst>
                <a:ext uri="{FF2B5EF4-FFF2-40B4-BE49-F238E27FC236}">
                  <a16:creationId xmlns:a16="http://schemas.microsoft.com/office/drawing/2014/main" id="{770F9EFD-6BC9-4998-A25E-94C0A6A0993C}"/>
                </a:ext>
              </a:extLst>
            </p:cNvPr>
            <p:cNvSpPr txBox="1"/>
            <p:nvPr/>
          </p:nvSpPr>
          <p:spPr>
            <a:xfrm flipH="1">
              <a:off x="4370408" y="4933864"/>
              <a:ext cx="353992" cy="584453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algn="ctr" defTabSz="1219170">
                <a:defRPr/>
              </a:pPr>
              <a:r>
                <a:rPr lang="en-US" sz="1867" b="1" kern="0" dirty="0">
                  <a:solidFill>
                    <a:srgbClr val="FFFFFF"/>
                  </a:solidFill>
                  <a:latin typeface="Arial"/>
                  <a:ea typeface="Calibri"/>
                  <a:cs typeface="Calibri"/>
                  <a:sym typeface="Arial"/>
                  <a:rtl val="0"/>
                </a:rPr>
                <a:t>IaaS</a:t>
              </a:r>
            </a:p>
          </p:txBody>
        </p:sp>
      </p:grpSp>
      <p:sp>
        <p:nvSpPr>
          <p:cNvPr id="51" name="Rounded Rectangle 37">
            <a:extLst>
              <a:ext uri="{FF2B5EF4-FFF2-40B4-BE49-F238E27FC236}">
                <a16:creationId xmlns:a16="http://schemas.microsoft.com/office/drawing/2014/main" id="{FCD0E422-F9E2-4E8D-8C97-11426F893277}"/>
              </a:ext>
            </a:extLst>
          </p:cNvPr>
          <p:cNvSpPr/>
          <p:nvPr/>
        </p:nvSpPr>
        <p:spPr>
          <a:xfrm>
            <a:off x="8150107" y="3856385"/>
            <a:ext cx="2031795" cy="274320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 defTabSz="1219170">
              <a:lnSpc>
                <a:spcPct val="80000"/>
              </a:lnSpc>
              <a:defRPr/>
            </a:pPr>
            <a:r>
              <a:rPr lang="en-US" sz="1600" kern="0" dirty="0">
                <a:solidFill>
                  <a:srgbClr val="4D4D4D"/>
                </a:solidFill>
                <a:latin typeface="Arial"/>
                <a:ea typeface="Calibri"/>
                <a:cs typeface="Calibri"/>
                <a:sym typeface="Arial"/>
                <a:rtl val="0"/>
              </a:rPr>
              <a:t>O/S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D3CA4D3-6A47-4878-9C8E-1F0F0F7944EC}"/>
              </a:ext>
            </a:extLst>
          </p:cNvPr>
          <p:cNvGrpSpPr>
            <a:grpSpLocks noChangeAspect="1"/>
          </p:cNvGrpSpPr>
          <p:nvPr/>
        </p:nvGrpSpPr>
        <p:grpSpPr>
          <a:xfrm>
            <a:off x="7473468" y="1788536"/>
            <a:ext cx="3136955" cy="3742141"/>
            <a:chOff x="688216" y="2856832"/>
            <a:chExt cx="2240681" cy="3563942"/>
          </a:xfrm>
        </p:grpSpPr>
        <p:sp>
          <p:nvSpPr>
            <p:cNvPr id="53" name="Rounded Rectangle 41">
              <a:extLst>
                <a:ext uri="{FF2B5EF4-FFF2-40B4-BE49-F238E27FC236}">
                  <a16:creationId xmlns:a16="http://schemas.microsoft.com/office/drawing/2014/main" id="{D1744DB3-F072-4BEB-A021-57DE056472DD}"/>
                </a:ext>
              </a:extLst>
            </p:cNvPr>
            <p:cNvSpPr/>
            <p:nvPr/>
          </p:nvSpPr>
          <p:spPr>
            <a:xfrm>
              <a:off x="688216" y="2856832"/>
              <a:ext cx="2240681" cy="3563942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>
                <a:defRPr/>
              </a:pPr>
              <a:r>
                <a:rPr lang="en-US" sz="2400" b="1" dirty="0">
                  <a:solidFill>
                    <a:srgbClr val="AFFAFA">
                      <a:lumMod val="10000"/>
                    </a:srgbClr>
                  </a:solidFill>
                  <a:latin typeface="Arial"/>
                  <a:ea typeface="Calibri"/>
                  <a:cs typeface="Calibri"/>
                  <a:sym typeface="Arial"/>
                  <a:rtl val="0"/>
                </a:rPr>
                <a:t>   </a:t>
              </a:r>
              <a:r>
                <a:rPr lang="en-US" sz="2133" b="1" dirty="0">
                  <a:solidFill>
                    <a:srgbClr val="AFFAFA">
                      <a:lumMod val="10000"/>
                    </a:srgbClr>
                  </a:solidFill>
                  <a:latin typeface="Arial"/>
                  <a:ea typeface="Calibri"/>
                  <a:cs typeface="Calibri"/>
                  <a:sym typeface="Arial"/>
                  <a:rtl val="0"/>
                </a:rPr>
                <a:t>Cloud Native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66D275D-6182-4E10-91BD-8C1D22207BC9}"/>
                </a:ext>
              </a:extLst>
            </p:cNvPr>
            <p:cNvGrpSpPr/>
            <p:nvPr/>
          </p:nvGrpSpPr>
          <p:grpSpPr>
            <a:xfrm>
              <a:off x="1186926" y="3515609"/>
              <a:ext cx="1451282" cy="2873828"/>
              <a:chOff x="637640" y="3495636"/>
              <a:chExt cx="1371600" cy="2873828"/>
            </a:xfrm>
          </p:grpSpPr>
          <p:sp>
            <p:nvSpPr>
              <p:cNvPr id="55" name="Rounded Rectangle 43">
                <a:extLst>
                  <a:ext uri="{FF2B5EF4-FFF2-40B4-BE49-F238E27FC236}">
                    <a16:creationId xmlns:a16="http://schemas.microsoft.com/office/drawing/2014/main" id="{CADE301B-2550-474B-9610-5EBB2E0AF122}"/>
                  </a:ext>
                </a:extLst>
              </p:cNvPr>
              <p:cNvSpPr/>
              <p:nvPr/>
            </p:nvSpPr>
            <p:spPr>
              <a:xfrm>
                <a:off x="637640" y="5781636"/>
                <a:ext cx="1371600" cy="261257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 defTabSz="1219170">
                  <a:lnSpc>
                    <a:spcPct val="80000"/>
                  </a:lnSpc>
                  <a:defRPr/>
                </a:pPr>
                <a:r>
                  <a:rPr lang="en-US" sz="1600" kern="0" dirty="0">
                    <a:solidFill>
                      <a:srgbClr val="4D4D4D"/>
                    </a:solidFill>
                    <a:latin typeface="Arial"/>
                    <a:ea typeface="Calibri"/>
                    <a:cs typeface="Calibri"/>
                    <a:sym typeface="Arial"/>
                    <a:rtl val="0"/>
                  </a:rPr>
                  <a:t>Storage</a:t>
                </a:r>
              </a:p>
            </p:txBody>
          </p:sp>
          <p:sp>
            <p:nvSpPr>
              <p:cNvPr id="56" name="Rounded Rectangle 44">
                <a:extLst>
                  <a:ext uri="{FF2B5EF4-FFF2-40B4-BE49-F238E27FC236}">
                    <a16:creationId xmlns:a16="http://schemas.microsoft.com/office/drawing/2014/main" id="{90F37E57-3B81-4848-827A-2F2A54CD17DD}"/>
                  </a:ext>
                </a:extLst>
              </p:cNvPr>
              <p:cNvSpPr/>
              <p:nvPr/>
            </p:nvSpPr>
            <p:spPr>
              <a:xfrm>
                <a:off x="637640" y="5455064"/>
                <a:ext cx="1371600" cy="261257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 defTabSz="1219170">
                  <a:lnSpc>
                    <a:spcPct val="80000"/>
                  </a:lnSpc>
                  <a:defRPr/>
                </a:pPr>
                <a:r>
                  <a:rPr lang="en-US" sz="1600" kern="0" dirty="0">
                    <a:solidFill>
                      <a:srgbClr val="4D4D4D"/>
                    </a:solidFill>
                    <a:latin typeface="Arial"/>
                    <a:ea typeface="Calibri"/>
                    <a:cs typeface="Calibri"/>
                    <a:sym typeface="Arial"/>
                    <a:rtl val="0"/>
                  </a:rPr>
                  <a:t>Servers</a:t>
                </a:r>
              </a:p>
            </p:txBody>
          </p:sp>
          <p:sp>
            <p:nvSpPr>
              <p:cNvPr id="57" name="Rounded Rectangle 45">
                <a:extLst>
                  <a:ext uri="{FF2B5EF4-FFF2-40B4-BE49-F238E27FC236}">
                    <a16:creationId xmlns:a16="http://schemas.microsoft.com/office/drawing/2014/main" id="{D9882BF5-40EA-43F4-968F-129F900A1C78}"/>
                  </a:ext>
                </a:extLst>
              </p:cNvPr>
              <p:cNvSpPr/>
              <p:nvPr/>
            </p:nvSpPr>
            <p:spPr>
              <a:xfrm>
                <a:off x="637640" y="6108207"/>
                <a:ext cx="1371600" cy="261257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 defTabSz="1219170">
                  <a:lnSpc>
                    <a:spcPct val="80000"/>
                  </a:lnSpc>
                  <a:defRPr/>
                </a:pPr>
                <a:r>
                  <a:rPr lang="en-US" sz="1600" kern="0" dirty="0">
                    <a:solidFill>
                      <a:srgbClr val="4D4D4D"/>
                    </a:solidFill>
                    <a:latin typeface="Arial"/>
                    <a:ea typeface="Calibri"/>
                    <a:cs typeface="Calibri"/>
                    <a:sym typeface="Arial"/>
                    <a:rtl val="0"/>
                  </a:rPr>
                  <a:t>Networking</a:t>
                </a:r>
              </a:p>
            </p:txBody>
          </p:sp>
          <p:sp>
            <p:nvSpPr>
              <p:cNvPr id="58" name="Rounded Rectangle 46">
                <a:extLst>
                  <a:ext uri="{FF2B5EF4-FFF2-40B4-BE49-F238E27FC236}">
                    <a16:creationId xmlns:a16="http://schemas.microsoft.com/office/drawing/2014/main" id="{FC859597-FF49-41E3-8681-3746ABC7498A}"/>
                  </a:ext>
                </a:extLst>
              </p:cNvPr>
              <p:cNvSpPr/>
              <p:nvPr/>
            </p:nvSpPr>
            <p:spPr>
              <a:xfrm>
                <a:off x="637640" y="4475350"/>
                <a:ext cx="1371600" cy="261257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 defTabSz="1219170">
                  <a:lnSpc>
                    <a:spcPct val="80000"/>
                  </a:lnSpc>
                  <a:defRPr/>
                </a:pPr>
                <a:r>
                  <a:rPr lang="en-US" sz="1600" kern="0" dirty="0">
                    <a:solidFill>
                      <a:srgbClr val="4D4D4D"/>
                    </a:solidFill>
                    <a:latin typeface="Arial"/>
                    <a:ea typeface="Calibri"/>
                    <a:cs typeface="Calibri"/>
                    <a:sym typeface="Arial"/>
                    <a:rtl val="0"/>
                  </a:rPr>
                  <a:t>Middleware</a:t>
                </a:r>
              </a:p>
            </p:txBody>
          </p:sp>
          <p:sp>
            <p:nvSpPr>
              <p:cNvPr id="59" name="Rounded Rectangle 47">
                <a:extLst>
                  <a:ext uri="{FF2B5EF4-FFF2-40B4-BE49-F238E27FC236}">
                    <a16:creationId xmlns:a16="http://schemas.microsoft.com/office/drawing/2014/main" id="{E3C3D85F-F120-4DAB-A1C9-D5BB2DEE57EE}"/>
                  </a:ext>
                </a:extLst>
              </p:cNvPr>
              <p:cNvSpPr/>
              <p:nvPr/>
            </p:nvSpPr>
            <p:spPr>
              <a:xfrm>
                <a:off x="637640" y="5128493"/>
                <a:ext cx="1371600" cy="261257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 defTabSz="1219170">
                  <a:lnSpc>
                    <a:spcPct val="80000"/>
                  </a:lnSpc>
                  <a:defRPr/>
                </a:pPr>
                <a:r>
                  <a:rPr lang="en-US" sz="1600" kern="0" dirty="0">
                    <a:solidFill>
                      <a:srgbClr val="4D4D4D"/>
                    </a:solidFill>
                    <a:latin typeface="Arial"/>
                    <a:ea typeface="Calibri"/>
                    <a:cs typeface="Calibri"/>
                    <a:sym typeface="Arial"/>
                    <a:rtl val="0"/>
                  </a:rPr>
                  <a:t>Virtualization</a:t>
                </a:r>
              </a:p>
            </p:txBody>
          </p:sp>
          <p:sp>
            <p:nvSpPr>
              <p:cNvPr id="60" name="Rounded Rectangle 48">
                <a:extLst>
                  <a:ext uri="{FF2B5EF4-FFF2-40B4-BE49-F238E27FC236}">
                    <a16:creationId xmlns:a16="http://schemas.microsoft.com/office/drawing/2014/main" id="{827EEFDF-6D67-46F3-B185-7ED744683E79}"/>
                  </a:ext>
                </a:extLst>
              </p:cNvPr>
              <p:cNvSpPr/>
              <p:nvPr/>
            </p:nvSpPr>
            <p:spPr>
              <a:xfrm>
                <a:off x="637640" y="3822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 defTabSz="1219170">
                  <a:lnSpc>
                    <a:spcPct val="80000"/>
                  </a:lnSpc>
                  <a:defRPr/>
                </a:pPr>
                <a:r>
                  <a:rPr lang="en-US" sz="1600" kern="0" dirty="0">
                    <a:solidFill>
                      <a:srgbClr val="FFFFFF"/>
                    </a:solidFill>
                    <a:latin typeface="Arial"/>
                    <a:ea typeface="Calibri"/>
                    <a:cs typeface="Calibri"/>
                    <a:sym typeface="Arial"/>
                    <a:rtl val="0"/>
                  </a:rPr>
                  <a:t>Data</a:t>
                </a:r>
              </a:p>
            </p:txBody>
          </p:sp>
          <p:sp>
            <p:nvSpPr>
              <p:cNvPr id="61" name="Rounded Rectangle 49">
                <a:extLst>
                  <a:ext uri="{FF2B5EF4-FFF2-40B4-BE49-F238E27FC236}">
                    <a16:creationId xmlns:a16="http://schemas.microsoft.com/office/drawing/2014/main" id="{F97A5A9D-8B3E-436C-A49D-92F6545572D1}"/>
                  </a:ext>
                </a:extLst>
              </p:cNvPr>
              <p:cNvSpPr/>
              <p:nvPr/>
            </p:nvSpPr>
            <p:spPr>
              <a:xfrm>
                <a:off x="637640" y="3495636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lnSpc>
                    <a:spcPct val="80000"/>
                  </a:lnSpc>
                  <a:defRPr/>
                </a:pPr>
                <a:r>
                  <a:rPr lang="en-US" sz="1600" dirty="0">
                    <a:solidFill>
                      <a:srgbClr val="FFFFFF"/>
                    </a:solidFill>
                    <a:latin typeface="Arial"/>
                    <a:ea typeface="Calibri"/>
                    <a:cs typeface="Calibri"/>
                    <a:sym typeface="Arial"/>
                    <a:rtl val="0"/>
                  </a:rPr>
                  <a:t>Applications</a:t>
                </a:r>
              </a:p>
            </p:txBody>
          </p:sp>
          <p:sp>
            <p:nvSpPr>
              <p:cNvPr id="62" name="Rounded Rectangle 50">
                <a:extLst>
                  <a:ext uri="{FF2B5EF4-FFF2-40B4-BE49-F238E27FC236}">
                    <a16:creationId xmlns:a16="http://schemas.microsoft.com/office/drawing/2014/main" id="{9DC2F5A0-FD11-46C8-B3C6-24F298E6FB69}"/>
                  </a:ext>
                </a:extLst>
              </p:cNvPr>
              <p:cNvSpPr/>
              <p:nvPr/>
            </p:nvSpPr>
            <p:spPr>
              <a:xfrm>
                <a:off x="637640" y="4148779"/>
                <a:ext cx="1371600" cy="261257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 defTabSz="1219170">
                  <a:lnSpc>
                    <a:spcPct val="80000"/>
                  </a:lnSpc>
                  <a:defRPr/>
                </a:pPr>
                <a:r>
                  <a:rPr lang="en-US" sz="1600" kern="0" dirty="0">
                    <a:solidFill>
                      <a:srgbClr val="4D4D4D"/>
                    </a:solidFill>
                    <a:latin typeface="Arial"/>
                    <a:ea typeface="Calibri"/>
                    <a:cs typeface="Calibri"/>
                    <a:sym typeface="Arial"/>
                    <a:rtl val="0"/>
                  </a:rPr>
                  <a:t>Runtime</a:t>
                </a:r>
              </a:p>
            </p:txBody>
          </p:sp>
        </p:grpSp>
      </p:grpSp>
      <p:sp>
        <p:nvSpPr>
          <p:cNvPr id="63" name="TextBox 56">
            <a:extLst>
              <a:ext uri="{FF2B5EF4-FFF2-40B4-BE49-F238E27FC236}">
                <a16:creationId xmlns:a16="http://schemas.microsoft.com/office/drawing/2014/main" id="{D559C5A6-F7D0-4561-B0B7-256CAAB097CD}"/>
              </a:ext>
            </a:extLst>
          </p:cNvPr>
          <p:cNvSpPr txBox="1"/>
          <p:nvPr/>
        </p:nvSpPr>
        <p:spPr>
          <a:xfrm rot="16200000" flipH="1">
            <a:off x="10441307" y="3650009"/>
            <a:ext cx="1333955" cy="1491915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 defTabSz="1219170">
              <a:defRPr/>
            </a:pPr>
            <a:r>
              <a:rPr lang="en-US" sz="1867" b="1" kern="0" dirty="0">
                <a:solidFill>
                  <a:srgbClr val="FFFFFF"/>
                </a:solidFill>
                <a:latin typeface="Arial"/>
                <a:ea typeface="Calibri"/>
                <a:cs typeface="Calibri"/>
                <a:sym typeface="Arial"/>
                <a:rtl val="0"/>
              </a:rPr>
              <a:t>Pivotal CF </a:t>
            </a:r>
          </a:p>
          <a:p>
            <a:pPr algn="ctr" defTabSz="1219170">
              <a:defRPr/>
            </a:pPr>
            <a:r>
              <a:rPr lang="en-US" sz="1867" b="1" kern="0" dirty="0">
                <a:solidFill>
                  <a:srgbClr val="FFFFFF"/>
                </a:solidFill>
                <a:latin typeface="Arial"/>
                <a:ea typeface="Calibri"/>
                <a:cs typeface="Calibri"/>
                <a:sym typeface="Arial"/>
                <a:rtl val="0"/>
              </a:rPr>
              <a:t>+ </a:t>
            </a:r>
          </a:p>
          <a:p>
            <a:pPr algn="ctr" defTabSz="1219170">
              <a:defRPr/>
            </a:pPr>
            <a:r>
              <a:rPr lang="en-US" sz="1867" b="1" kern="0" dirty="0">
                <a:solidFill>
                  <a:srgbClr val="FFFFFF"/>
                </a:solidFill>
                <a:latin typeface="Arial"/>
                <a:ea typeface="Calibri"/>
                <a:cs typeface="Calibri"/>
                <a:sym typeface="Arial"/>
                <a:rtl val="0"/>
              </a:rPr>
              <a:t>Choice of IaaS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7FB60A8-261C-4115-AF0C-32135BBB332D}"/>
              </a:ext>
            </a:extLst>
          </p:cNvPr>
          <p:cNvCxnSpPr/>
          <p:nvPr/>
        </p:nvCxnSpPr>
        <p:spPr bwMode="gray">
          <a:xfrm flipV="1">
            <a:off x="9935592" y="1633558"/>
            <a:ext cx="1565792" cy="612447"/>
          </a:xfrm>
          <a:prstGeom prst="straightConnector1">
            <a:avLst/>
          </a:prstGeom>
          <a:solidFill>
            <a:schemeClr val="tx2"/>
          </a:solidFill>
          <a:ln w="38100" cap="flat" cmpd="sng" algn="ctr">
            <a:solidFill>
              <a:srgbClr val="2C95DD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65" name="Left Brace 64">
            <a:extLst>
              <a:ext uri="{FF2B5EF4-FFF2-40B4-BE49-F238E27FC236}">
                <a16:creationId xmlns:a16="http://schemas.microsoft.com/office/drawing/2014/main" id="{BA7C89A4-92ED-42B5-996B-6886A50265DD}"/>
              </a:ext>
            </a:extLst>
          </p:cNvPr>
          <p:cNvSpPr/>
          <p:nvPr/>
        </p:nvSpPr>
        <p:spPr>
          <a:xfrm flipH="1">
            <a:off x="10212876" y="3173615"/>
            <a:ext cx="360917" cy="2346652"/>
          </a:xfrm>
          <a:prstGeom prst="leftBrace">
            <a:avLst>
              <a:gd name="adj1" fmla="val 0"/>
              <a:gd name="adj2" fmla="val 50000"/>
            </a:avLst>
          </a:prstGeom>
          <a:noFill/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400" kern="0" dirty="0">
              <a:solidFill>
                <a:srgbClr val="000000"/>
              </a:solidFill>
              <a:latin typeface="Arial"/>
              <a:ea typeface="Calibri"/>
              <a:cs typeface="Calibri"/>
              <a:sym typeface="Arial"/>
              <a:rtl val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BF87D6A-5C36-4C6D-9C97-8C90345E231F}"/>
              </a:ext>
            </a:extLst>
          </p:cNvPr>
          <p:cNvSpPr txBox="1"/>
          <p:nvPr/>
        </p:nvSpPr>
        <p:spPr bwMode="gray">
          <a:xfrm>
            <a:off x="9277303" y="1114044"/>
            <a:ext cx="2681115" cy="626351"/>
          </a:xfrm>
          <a:prstGeom prst="rect">
            <a:avLst/>
          </a:prstGeom>
          <a:noFill/>
        </p:spPr>
        <p:txBody>
          <a:bodyPr wrap="square" lIns="51207" tIns="25603" rIns="51207" bIns="25603" rtlCol="0">
            <a:spAutoFit/>
          </a:bodyPr>
          <a:lstStyle/>
          <a:p>
            <a:pPr algn="ctr" defTabSz="512051">
              <a:defRPr/>
            </a:pPr>
            <a:r>
              <a:rPr lang="en-US" sz="1867" b="1" kern="0" dirty="0">
                <a:solidFill>
                  <a:srgbClr val="FFFFFF"/>
                </a:solidFill>
                <a:latin typeface="Calibri"/>
                <a:cs typeface="Calibri"/>
                <a:sym typeface="Arial"/>
                <a:rtl val="0"/>
              </a:rPr>
              <a:t>Business Value, Agility &amp; Cost Savings</a:t>
            </a:r>
          </a:p>
        </p:txBody>
      </p:sp>
      <p:sp>
        <p:nvSpPr>
          <p:cNvPr id="67" name="Left Brace 66">
            <a:extLst>
              <a:ext uri="{FF2B5EF4-FFF2-40B4-BE49-F238E27FC236}">
                <a16:creationId xmlns:a16="http://schemas.microsoft.com/office/drawing/2014/main" id="{A2C659AE-D25F-4AE3-813E-BA1B2F22721A}"/>
              </a:ext>
            </a:extLst>
          </p:cNvPr>
          <p:cNvSpPr/>
          <p:nvPr/>
        </p:nvSpPr>
        <p:spPr>
          <a:xfrm>
            <a:off x="7670220" y="2478467"/>
            <a:ext cx="423461" cy="718109"/>
          </a:xfrm>
          <a:prstGeom prst="leftBrace">
            <a:avLst>
              <a:gd name="adj1" fmla="val 0"/>
              <a:gd name="adj2" fmla="val 50000"/>
            </a:avLst>
          </a:prstGeom>
          <a:noFill/>
          <a:ln w="1905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endParaRPr lang="en-US" sz="2400" dirty="0">
              <a:solidFill>
                <a:srgbClr val="000000"/>
              </a:solidFill>
              <a:latin typeface="Calibri"/>
              <a:ea typeface="Calibri"/>
              <a:cs typeface="Calibri"/>
              <a:sym typeface="Arial"/>
              <a:rtl val="0"/>
            </a:endParaRPr>
          </a:p>
        </p:txBody>
      </p:sp>
      <p:sp>
        <p:nvSpPr>
          <p:cNvPr id="68" name="TextBox 52">
            <a:extLst>
              <a:ext uri="{FF2B5EF4-FFF2-40B4-BE49-F238E27FC236}">
                <a16:creationId xmlns:a16="http://schemas.microsoft.com/office/drawing/2014/main" id="{06C888D9-5489-4B4B-81C8-EADDA96FCC47}"/>
              </a:ext>
            </a:extLst>
          </p:cNvPr>
          <p:cNvSpPr txBox="1"/>
          <p:nvPr/>
        </p:nvSpPr>
        <p:spPr>
          <a:xfrm>
            <a:off x="7007106" y="2247099"/>
            <a:ext cx="759310" cy="107607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en-US" sz="1867" dirty="0">
                <a:solidFill>
                  <a:srgbClr val="FFFFFF"/>
                </a:solidFill>
                <a:latin typeface="Arial"/>
                <a:ea typeface="Calibri"/>
                <a:cs typeface="Calibri"/>
                <a:sym typeface="Arial"/>
                <a:rtl val="0"/>
              </a:rPr>
              <a:t>You Manage</a:t>
            </a:r>
          </a:p>
        </p:txBody>
      </p:sp>
    </p:spTree>
    <p:extLst>
      <p:ext uri="{BB962C8B-B14F-4D97-AF65-F5344CB8AC3E}">
        <p14:creationId xmlns:p14="http://schemas.microsoft.com/office/powerpoint/2010/main" val="4048263831"/>
      </p:ext>
    </p:extLst>
  </p:cSld>
  <p:clrMapOvr>
    <a:masterClrMapping/>
  </p:clrMapOvr>
</p:sld>
</file>

<file path=ppt/theme/theme1.xml><?xml version="1.0" encoding="utf-8"?>
<a:theme xmlns:a="http://schemas.openxmlformats.org/drawingml/2006/main" name="Pivotal_interim_040113_template_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Dell Tech 2018 internal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ll_Tech_New_2008_ppt_template_internal.potx" id="{5FC214A2-141E-43BB-9FCF-BD0E7C86A4C8}" vid="{481A8D53-418B-4345-AE93-4B7E2D6E9193}"/>
    </a:ext>
  </a:extLst>
</a:theme>
</file>

<file path=ppt/theme/theme4.xml><?xml version="1.0" encoding="utf-8"?>
<a:theme xmlns:a="http://schemas.openxmlformats.org/drawingml/2006/main" name="Dell EMC 2018 external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93CFA147-791A-4B95-A26E-B3607609EA9F}" vid="{4C9C2644-6FA0-4F32-B072-6486C9271DDB}"/>
    </a:ext>
  </a:extLst>
</a:theme>
</file>

<file path=ppt/theme/theme5.xml><?xml version="1.0" encoding="utf-8"?>
<a:theme xmlns:a="http://schemas.openxmlformats.org/drawingml/2006/main" name="1_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2E9850A-4D19-4592-9100-D4A99680F112}" vid="{650AE081-E2B8-4501-98EF-F380C82913E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  <a:fontScheme name="White">
    <a:majorFont>
      <a:latin typeface="Helvetica Light"/>
      <a:ea typeface="Helvetica Light"/>
      <a:cs typeface="Helvetica Light"/>
    </a:majorFont>
    <a:minorFont>
      <a:latin typeface="Helvetica Light"/>
      <a:ea typeface="Helvetica Light"/>
      <a:cs typeface="Helvetica Light"/>
    </a:minorFont>
  </a:fontScheme>
  <a:fmtScheme name="Whit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50800" dist="127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10736</TotalTime>
  <Words>693</Words>
  <Application>Microsoft Office PowerPoint</Application>
  <PresentationFormat>Widescreen</PresentationFormat>
  <Paragraphs>255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38" baseType="lpstr">
      <vt:lpstr>Arial</vt:lpstr>
      <vt:lpstr>Arial Bold</vt:lpstr>
      <vt:lpstr>Avenir Next Medium</vt:lpstr>
      <vt:lpstr>Avenir Next Regular</vt:lpstr>
      <vt:lpstr>Calibri</vt:lpstr>
      <vt:lpstr>FontAwesome</vt:lpstr>
      <vt:lpstr>Georgia</vt:lpstr>
      <vt:lpstr>Gill Sans</vt:lpstr>
      <vt:lpstr>Helvetica</vt:lpstr>
      <vt:lpstr>Helvetica Light</vt:lpstr>
      <vt:lpstr>Noto Symbol</vt:lpstr>
      <vt:lpstr>Source Sans Pro</vt:lpstr>
      <vt:lpstr>Verdana</vt:lpstr>
      <vt:lpstr>Wingdings</vt:lpstr>
      <vt:lpstr>Pivotal_interim_040113_template_</vt:lpstr>
      <vt:lpstr>Pivotal Main</vt:lpstr>
      <vt:lpstr>Dell Tech 2018 internal</vt:lpstr>
      <vt:lpstr>Dell EMC 2018 external</vt:lpstr>
      <vt:lpstr>1_Dell Tech 2019</vt:lpstr>
      <vt:lpstr>Powering Digital Transformation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Native Enterprise</dc:title>
  <dc:creator>Roy, Nilanjan</dc:creator>
  <cp:lastModifiedBy>Roy, Nilanjan</cp:lastModifiedBy>
  <cp:revision>74</cp:revision>
  <dcterms:created xsi:type="dcterms:W3CDTF">2019-06-01T11:31:25Z</dcterms:created>
  <dcterms:modified xsi:type="dcterms:W3CDTF">2019-07-23T05:11:22Z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de70ee2-0cb4-4d60-aee5-75ef2c4c8a90_Enabled">
    <vt:lpwstr>True</vt:lpwstr>
  </property>
  <property fmtid="{D5CDD505-2E9C-101B-9397-08002B2CF9AE}" pid="3" name="MSIP_Label_7de70ee2-0cb4-4d60-aee5-75ef2c4c8a90_SiteId">
    <vt:lpwstr>945c199a-83a2-4e80-9f8c-5a91be5752dd</vt:lpwstr>
  </property>
  <property fmtid="{D5CDD505-2E9C-101B-9397-08002B2CF9AE}" pid="4" name="MSIP_Label_7de70ee2-0cb4-4d60-aee5-75ef2c4c8a90_Owner">
    <vt:lpwstr>Nilanjan.Roy@emc.com</vt:lpwstr>
  </property>
  <property fmtid="{D5CDD505-2E9C-101B-9397-08002B2CF9AE}" pid="5" name="MSIP_Label_7de70ee2-0cb4-4d60-aee5-75ef2c4c8a90_SetDate">
    <vt:lpwstr>2019-07-10T09:25:23.1672452Z</vt:lpwstr>
  </property>
  <property fmtid="{D5CDD505-2E9C-101B-9397-08002B2CF9AE}" pid="6" name="MSIP_Label_7de70ee2-0cb4-4d60-aee5-75ef2c4c8a90_Name">
    <vt:lpwstr>Internal Use</vt:lpwstr>
  </property>
  <property fmtid="{D5CDD505-2E9C-101B-9397-08002B2CF9AE}" pid="7" name="MSIP_Label_7de70ee2-0cb4-4d60-aee5-75ef2c4c8a90_Application">
    <vt:lpwstr>Microsoft Azure Information Protection</vt:lpwstr>
  </property>
  <property fmtid="{D5CDD505-2E9C-101B-9397-08002B2CF9AE}" pid="8" name="MSIP_Label_7de70ee2-0cb4-4d60-aee5-75ef2c4c8a90_Extended_MSFT_Method">
    <vt:lpwstr>Manual</vt:lpwstr>
  </property>
  <property fmtid="{D5CDD505-2E9C-101B-9397-08002B2CF9AE}" pid="9" name="MSIP_Label_da6fab74-d5af-4af7-a9a4-78d84655a626_Enabled">
    <vt:lpwstr>True</vt:lpwstr>
  </property>
  <property fmtid="{D5CDD505-2E9C-101B-9397-08002B2CF9AE}" pid="10" name="MSIP_Label_da6fab74-d5af-4af7-a9a4-78d84655a626_SiteId">
    <vt:lpwstr>945c199a-83a2-4e80-9f8c-5a91be5752dd</vt:lpwstr>
  </property>
  <property fmtid="{D5CDD505-2E9C-101B-9397-08002B2CF9AE}" pid="11" name="MSIP_Label_da6fab74-d5af-4af7-a9a4-78d84655a626_Owner">
    <vt:lpwstr>Nilanjan.Roy@emc.com</vt:lpwstr>
  </property>
  <property fmtid="{D5CDD505-2E9C-101B-9397-08002B2CF9AE}" pid="12" name="MSIP_Label_da6fab74-d5af-4af7-a9a4-78d84655a626_SetDate">
    <vt:lpwstr>2019-07-10T09:25:23.1672452Z</vt:lpwstr>
  </property>
  <property fmtid="{D5CDD505-2E9C-101B-9397-08002B2CF9AE}" pid="13" name="MSIP_Label_da6fab74-d5af-4af7-a9a4-78d84655a626_Name">
    <vt:lpwstr>Visual Marking</vt:lpwstr>
  </property>
  <property fmtid="{D5CDD505-2E9C-101B-9397-08002B2CF9AE}" pid="14" name="MSIP_Label_da6fab74-d5af-4af7-a9a4-78d84655a626_Application">
    <vt:lpwstr>Microsoft Azure Information Protection</vt:lpwstr>
  </property>
  <property fmtid="{D5CDD505-2E9C-101B-9397-08002B2CF9AE}" pid="15" name="MSIP_Label_da6fab74-d5af-4af7-a9a4-78d84655a626_Parent">
    <vt:lpwstr>7de70ee2-0cb4-4d60-aee5-75ef2c4c8a90</vt:lpwstr>
  </property>
  <property fmtid="{D5CDD505-2E9C-101B-9397-08002B2CF9AE}" pid="16" name="MSIP_Label_da6fab74-d5af-4af7-a9a4-78d84655a626_Extended_MSFT_Method">
    <vt:lpwstr>Manual</vt:lpwstr>
  </property>
  <property fmtid="{D5CDD505-2E9C-101B-9397-08002B2CF9AE}" pid="17" name="aiplabel">
    <vt:lpwstr>Internal Use Visual Marking</vt:lpwstr>
  </property>
</Properties>
</file>